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33865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7837D739-3E70-4E0B-A870-45C9D37ECB8A}" type="datetimeFigureOut">
              <a:rPr lang="nl-NL" smtClean="0"/>
              <a:t>15-10-21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413809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37389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033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61470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317037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50361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372765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09090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01302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5083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837D739-3E70-4E0B-A870-45C9D37ECB8A}" type="datetimeFigureOut">
              <a:rPr lang="nl-NL" smtClean="0"/>
              <a:t>15-10-21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381805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837D739-3E70-4E0B-A870-45C9D37ECB8A}" type="datetimeFigureOut">
              <a:rPr lang="nl-NL" smtClean="0"/>
              <a:t>15-10-21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18186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83050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59297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Date Placeholder 4"/>
          <p:cNvSpPr>
            <a:spLocks noGrp="1"/>
          </p:cNvSpPr>
          <p:nvPr>
            <p:ph type="dt" sz="half" idx="10"/>
          </p:nvPr>
        </p:nvSpPr>
        <p:spPr/>
        <p:txBody>
          <a:bodyPr/>
          <a:lstStyle/>
          <a:p>
            <a:fld id="{7837D739-3E70-4E0B-A870-45C9D37ECB8A}" type="datetimeFigureOut">
              <a:rPr lang="nl-NL" smtClean="0"/>
              <a:t>15-10-21</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144568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7837D739-3E70-4E0B-A870-45C9D37ECB8A}" type="datetimeFigureOut">
              <a:rPr lang="nl-NL" smtClean="0"/>
              <a:t>15-10-21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872EE15-7F21-42A0-BBB5-4354DD6793B6}" type="slidenum">
              <a:rPr lang="nl-NL" smtClean="0"/>
              <a:t>‹nr.›</a:t>
            </a:fld>
            <a:endParaRPr lang="nl-NL"/>
          </a:p>
        </p:txBody>
      </p:sp>
    </p:spTree>
    <p:extLst>
      <p:ext uri="{BB962C8B-B14F-4D97-AF65-F5344CB8AC3E}">
        <p14:creationId xmlns:p14="http://schemas.microsoft.com/office/powerpoint/2010/main" val="244612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37D739-3E70-4E0B-A870-45C9D37ECB8A}" type="datetimeFigureOut">
              <a:rPr lang="nl-NL" smtClean="0"/>
              <a:t>15-10-21</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72EE15-7F21-42A0-BBB5-4354DD6793B6}" type="slidenum">
              <a:rPr lang="nl-NL" smtClean="0"/>
              <a:t>‹nr.›</a:t>
            </a:fld>
            <a:endParaRPr lang="nl-NL"/>
          </a:p>
        </p:txBody>
      </p:sp>
    </p:spTree>
    <p:extLst>
      <p:ext uri="{BB962C8B-B14F-4D97-AF65-F5344CB8AC3E}">
        <p14:creationId xmlns:p14="http://schemas.microsoft.com/office/powerpoint/2010/main" val="614494878"/>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i="1" dirty="0">
                <a:latin typeface="Brill" panose="020F0602050406030203" pitchFamily="34" charset="0"/>
                <a:ea typeface="Brill" panose="020F0602050406030203" pitchFamily="34" charset="0"/>
              </a:rPr>
              <a:t>Heeft het leven zin? Ook zonder een leven na dit leven? Een aantal religieuze perspectieven</a:t>
            </a:r>
            <a:br>
              <a:rPr lang="nl-NL" sz="3200" i="1" dirty="0">
                <a:latin typeface="Garamond" panose="02020404030301010803" pitchFamily="18" charset="0"/>
              </a:rPr>
            </a:br>
            <a:br>
              <a:rPr lang="nl-NL" sz="3200" i="1" dirty="0">
                <a:latin typeface="Garamond" panose="02020404030301010803" pitchFamily="18" charset="0"/>
              </a:rPr>
            </a:br>
            <a:br>
              <a:rPr lang="nl-NL" sz="3200" i="1" dirty="0">
                <a:latin typeface="Garamond" panose="02020404030301010803" pitchFamily="18" charset="0"/>
              </a:rPr>
            </a:br>
            <a:endParaRPr lang="nl-NL" sz="2000" dirty="0">
              <a:latin typeface="Garamond" panose="02020404030301010803" pitchFamily="18" charset="0"/>
            </a:endParaRPr>
          </a:p>
        </p:txBody>
      </p:sp>
      <p:sp>
        <p:nvSpPr>
          <p:cNvPr id="4" name="Tijdelijke aanduiding voor inhoud 3">
            <a:extLst>
              <a:ext uri="{FF2B5EF4-FFF2-40B4-BE49-F238E27FC236}">
                <a16:creationId xmlns:a16="http://schemas.microsoft.com/office/drawing/2014/main" id="{A8677192-F84F-4B7E-A1EA-7D6937278141}"/>
              </a:ext>
            </a:extLst>
          </p:cNvPr>
          <p:cNvSpPr>
            <a:spLocks noGrp="1"/>
          </p:cNvSpPr>
          <p:nvPr>
            <p:ph sz="half" idx="1"/>
          </p:nvPr>
        </p:nvSpPr>
        <p:spPr/>
        <p:txBody>
          <a:bodyPr>
            <a:normAutofit/>
          </a:bodyPr>
          <a:lstStyle/>
          <a:p>
            <a:pPr marL="0" indent="0">
              <a:buNone/>
            </a:pPr>
            <a:r>
              <a:rPr lang="en-GB" sz="2000" dirty="0" err="1">
                <a:latin typeface="Brill" panose="020F0602050406030203" pitchFamily="34" charset="0"/>
                <a:ea typeface="Brill" panose="020F0602050406030203" pitchFamily="34" charset="0"/>
              </a:rPr>
              <a:t>Collegereeks</a:t>
            </a:r>
            <a:r>
              <a:rPr lang="en-GB" sz="2000" dirty="0">
                <a:latin typeface="Brill" panose="020F0602050406030203" pitchFamily="34" charset="0"/>
                <a:ea typeface="Brill" panose="020F0602050406030203" pitchFamily="34" charset="0"/>
              </a:rPr>
              <a:t> “</a:t>
            </a:r>
            <a:r>
              <a:rPr lang="en-GB" sz="2000" dirty="0" err="1">
                <a:latin typeface="Brill" panose="020F0602050406030203" pitchFamily="34" charset="0"/>
                <a:ea typeface="Brill" panose="020F0602050406030203" pitchFamily="34" charset="0"/>
              </a:rPr>
              <a:t>Vrijmetselarij</a:t>
            </a:r>
            <a:r>
              <a:rPr lang="en-GB" sz="2000" dirty="0">
                <a:latin typeface="Brill" panose="020F0602050406030203" pitchFamily="34" charset="0"/>
                <a:ea typeface="Brill" panose="020F0602050406030203" pitchFamily="34" charset="0"/>
              </a:rPr>
              <a:t> </a:t>
            </a:r>
            <a:r>
              <a:rPr lang="en-GB" sz="2000" dirty="0" err="1">
                <a:latin typeface="Brill" panose="020F0602050406030203" pitchFamily="34" charset="0"/>
                <a:ea typeface="Brill" panose="020F0602050406030203" pitchFamily="34" charset="0"/>
              </a:rPr>
              <a:t>en</a:t>
            </a:r>
            <a:r>
              <a:rPr lang="en-GB" sz="2000" dirty="0">
                <a:latin typeface="Brill" panose="020F0602050406030203" pitchFamily="34" charset="0"/>
                <a:ea typeface="Brill" panose="020F0602050406030203" pitchFamily="34" charset="0"/>
              </a:rPr>
              <a:t> de zin van het </a:t>
            </a:r>
            <a:r>
              <a:rPr lang="en-GB" sz="2000" dirty="0" err="1">
                <a:latin typeface="Brill" panose="020F0602050406030203" pitchFamily="34" charset="0"/>
                <a:ea typeface="Brill" panose="020F0602050406030203" pitchFamily="34" charset="0"/>
              </a:rPr>
              <a:t>bestaan</a:t>
            </a:r>
            <a:r>
              <a:rPr lang="en-GB" sz="2000" dirty="0">
                <a:latin typeface="Brill" panose="020F0602050406030203" pitchFamily="34" charset="0"/>
                <a:ea typeface="Brill" panose="020F0602050406030203" pitchFamily="34" charset="0"/>
              </a:rPr>
              <a:t>”</a:t>
            </a:r>
          </a:p>
          <a:p>
            <a:pPr marL="0" indent="0">
              <a:buNone/>
            </a:pPr>
            <a:endParaRPr lang="en-GB" sz="2000" dirty="0">
              <a:latin typeface="Brill" panose="020F0602050406030203" pitchFamily="34" charset="0"/>
              <a:ea typeface="Brill" panose="020F0602050406030203" pitchFamily="34" charset="0"/>
            </a:endParaRPr>
          </a:p>
          <a:p>
            <a:pPr marL="0" indent="0">
              <a:buNone/>
            </a:pPr>
            <a:r>
              <a:rPr lang="en-GB" sz="2000" dirty="0" err="1">
                <a:latin typeface="Brill" panose="020F0602050406030203" pitchFamily="34" charset="0"/>
                <a:ea typeface="Brill" panose="020F0602050406030203" pitchFamily="34" charset="0"/>
              </a:rPr>
              <a:t>Rotterdams</a:t>
            </a:r>
            <a:r>
              <a:rPr lang="en-GB" sz="2000" dirty="0">
                <a:latin typeface="Brill" panose="020F0602050406030203" pitchFamily="34" charset="0"/>
                <a:ea typeface="Brill" panose="020F0602050406030203" pitchFamily="34" charset="0"/>
              </a:rPr>
              <a:t> </a:t>
            </a:r>
            <a:r>
              <a:rPr lang="en-GB" sz="2000" dirty="0" err="1">
                <a:latin typeface="Brill" panose="020F0602050406030203" pitchFamily="34" charset="0"/>
                <a:ea typeface="Brill" panose="020F0602050406030203" pitchFamily="34" charset="0"/>
              </a:rPr>
              <a:t>Logegebouw</a:t>
            </a:r>
            <a:r>
              <a:rPr lang="en-GB" sz="2000" dirty="0">
                <a:latin typeface="Brill" panose="020F0602050406030203" pitchFamily="34" charset="0"/>
                <a:ea typeface="Brill" panose="020F0602050406030203" pitchFamily="34" charset="0"/>
              </a:rPr>
              <a:t>, 13 </a:t>
            </a:r>
            <a:r>
              <a:rPr lang="en-GB" sz="2000" dirty="0" err="1">
                <a:latin typeface="Brill" panose="020F0602050406030203" pitchFamily="34" charset="0"/>
                <a:ea typeface="Brill" panose="020F0602050406030203" pitchFamily="34" charset="0"/>
              </a:rPr>
              <a:t>oktober</a:t>
            </a:r>
            <a:r>
              <a:rPr lang="en-GB" sz="2000" dirty="0">
                <a:latin typeface="Brill" panose="020F0602050406030203" pitchFamily="34" charset="0"/>
                <a:ea typeface="Brill" panose="020F0602050406030203" pitchFamily="34" charset="0"/>
              </a:rPr>
              <a:t> 2021</a:t>
            </a:r>
          </a:p>
          <a:p>
            <a:pPr marL="0" indent="0">
              <a:buNone/>
            </a:pPr>
            <a:endParaRPr lang="en-GB" sz="2000" dirty="0">
              <a:latin typeface="Brill" panose="020F0602050406030203" pitchFamily="34" charset="0"/>
              <a:ea typeface="Brill" panose="020F0602050406030203" pitchFamily="34" charset="0"/>
            </a:endParaRPr>
          </a:p>
          <a:p>
            <a:pPr marL="0" indent="0">
              <a:buNone/>
            </a:pPr>
            <a:endParaRPr lang="en-GB" sz="2000" dirty="0">
              <a:latin typeface="Brill" panose="020F0602050406030203" pitchFamily="34" charset="0"/>
              <a:ea typeface="Brill" panose="020F0602050406030203" pitchFamily="34" charset="0"/>
            </a:endParaRPr>
          </a:p>
          <a:p>
            <a:pPr marL="0" indent="0">
              <a:buNone/>
            </a:pPr>
            <a:r>
              <a:rPr lang="en-GB" sz="2000" dirty="0">
                <a:latin typeface="Brill" panose="020F0602050406030203" pitchFamily="34" charset="0"/>
                <a:ea typeface="Brill" panose="020F0602050406030203" pitchFamily="34" charset="0"/>
              </a:rPr>
              <a:t>Ab de Jong (Leiden)</a:t>
            </a:r>
          </a:p>
          <a:p>
            <a:pPr marL="0" indent="0">
              <a:buNone/>
            </a:pPr>
            <a:endParaRPr lang="en-GB" sz="2000" dirty="0">
              <a:latin typeface="Brill" panose="020F0602050406030203" pitchFamily="34" charset="0"/>
              <a:ea typeface="Brill" panose="020F0602050406030203" pitchFamily="34" charset="0"/>
            </a:endParaRPr>
          </a:p>
          <a:p>
            <a:pPr marL="0" indent="0">
              <a:buNone/>
            </a:pPr>
            <a:r>
              <a:rPr lang="en-GB" sz="2000" dirty="0">
                <a:latin typeface="Brill" panose="020F0602050406030203" pitchFamily="34" charset="0"/>
                <a:ea typeface="Brill" panose="020F0602050406030203" pitchFamily="34" charset="0"/>
              </a:rPr>
              <a:t>a.f.de.jong@hum.leidenuniv.nl</a:t>
            </a:r>
          </a:p>
        </p:txBody>
      </p:sp>
      <p:pic>
        <p:nvPicPr>
          <p:cNvPr id="1026" name="Picture 2" descr="Funerary Vessel with Dionysos in the Underworld (detail), South Italian, made in Apulia, 350–325 BC, terracotta. Red-figure volute krater attributed to the Darius Painter. Toledo Museum of Art. Gift of Edward Drummond Libbey, Florence Scott Libbey, and the Egypt Exploration Society, by exchange, 1994.19">
            <a:extLst>
              <a:ext uri="{FF2B5EF4-FFF2-40B4-BE49-F238E27FC236}">
                <a16:creationId xmlns:a16="http://schemas.microsoft.com/office/drawing/2014/main" id="{BDF08C27-1311-440B-9CBD-A03FAC0A53B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99651" y="2131422"/>
            <a:ext cx="1907104" cy="1400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ose who worry ABOUT the Akhirah are the ones who will not worry IN the  Akhirah! | Islamic quotes, Words of wisdom, Inspirational words">
            <a:extLst>
              <a:ext uri="{FF2B5EF4-FFF2-40B4-BE49-F238E27FC236}">
                <a16:creationId xmlns:a16="http://schemas.microsoft.com/office/drawing/2014/main" id="{9B1576FC-0256-4105-B56C-7001A512B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328" y="2131422"/>
            <a:ext cx="4396339" cy="3663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Death and Funeral Rituals | LoveToKnow">
            <a:extLst>
              <a:ext uri="{FF2B5EF4-FFF2-40B4-BE49-F238E27FC236}">
                <a16:creationId xmlns:a16="http://schemas.microsoft.com/office/drawing/2014/main" id="{FACC0F67-C89D-4DD6-A3D2-3C1B7C8E1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651" y="4170469"/>
            <a:ext cx="1907104" cy="162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7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675866"/>
          </a:xfrm>
        </p:spPr>
        <p:txBody>
          <a:bodyPr/>
          <a:lstStyle/>
          <a:p>
            <a:r>
              <a:rPr lang="nl-NL" dirty="0">
                <a:latin typeface="Garamond" panose="02020404030301010803" pitchFamily="18" charset="0"/>
              </a:rPr>
              <a:t>Leven na dit leven in het </a:t>
            </a:r>
            <a:r>
              <a:rPr lang="nl-NL" dirty="0" err="1">
                <a:latin typeface="Garamond" panose="02020404030301010803" pitchFamily="18" charset="0"/>
              </a:rPr>
              <a:t>zoroastrisme</a:t>
            </a:r>
            <a:r>
              <a:rPr lang="nl-NL" dirty="0">
                <a:latin typeface="Garamond" panose="02020404030301010803" pitchFamily="18" charset="0"/>
              </a:rPr>
              <a:t> 3</a:t>
            </a:r>
          </a:p>
        </p:txBody>
      </p:sp>
      <p:sp>
        <p:nvSpPr>
          <p:cNvPr id="3" name="Tijdelijke aanduiding voor inhoud 2"/>
          <p:cNvSpPr>
            <a:spLocks noGrp="1"/>
          </p:cNvSpPr>
          <p:nvPr>
            <p:ph idx="1"/>
          </p:nvPr>
        </p:nvSpPr>
        <p:spPr>
          <a:xfrm>
            <a:off x="1103312" y="1293342"/>
            <a:ext cx="8946541" cy="4955058"/>
          </a:xfrm>
        </p:spPr>
        <p:txBody>
          <a:bodyPr>
            <a:normAutofit/>
          </a:bodyPr>
          <a:lstStyle/>
          <a:p>
            <a:pPr>
              <a:buFont typeface="Wingdings" panose="05000000000000000000" pitchFamily="2" charset="2"/>
              <a:buChar char="§"/>
            </a:pPr>
            <a:r>
              <a:rPr lang="nl-NL" sz="2400" dirty="0">
                <a:latin typeface="Garamond" panose="02020404030301010803" pitchFamily="18" charset="0"/>
              </a:rPr>
              <a:t>Na die drie dagen stijgt de ziel op naar de hoogste bergtop, waar hij wordt voorgeleid voor een drietal hemelse rechters: </a:t>
            </a:r>
            <a:r>
              <a:rPr lang="nl-NL" sz="2400" dirty="0" err="1">
                <a:latin typeface="Garamond" panose="02020404030301010803" pitchFamily="18" charset="0"/>
              </a:rPr>
              <a:t>Mithra</a:t>
            </a:r>
            <a:r>
              <a:rPr lang="nl-NL" sz="2400" dirty="0">
                <a:latin typeface="Garamond" panose="02020404030301010803" pitchFamily="18" charset="0"/>
              </a:rPr>
              <a:t>, </a:t>
            </a:r>
            <a:r>
              <a:rPr lang="nl-NL" sz="2400" dirty="0" err="1">
                <a:latin typeface="Garamond" panose="02020404030301010803" pitchFamily="18" charset="0"/>
              </a:rPr>
              <a:t>Sraosha</a:t>
            </a:r>
            <a:r>
              <a:rPr lang="nl-NL" sz="2400" dirty="0">
                <a:latin typeface="Garamond" panose="02020404030301010803" pitchFamily="18" charset="0"/>
              </a:rPr>
              <a:t> en </a:t>
            </a:r>
            <a:r>
              <a:rPr lang="nl-NL" sz="2400" dirty="0" err="1">
                <a:latin typeface="Garamond" panose="02020404030301010803" pitchFamily="18" charset="0"/>
              </a:rPr>
              <a:t>Rashnu</a:t>
            </a:r>
            <a:endParaRPr lang="nl-NL" sz="2400" dirty="0">
              <a:latin typeface="Garamond" panose="02020404030301010803" pitchFamily="18" charset="0"/>
            </a:endParaRPr>
          </a:p>
          <a:p>
            <a:pPr>
              <a:buFont typeface="Wingdings" panose="05000000000000000000" pitchFamily="2" charset="2"/>
              <a:buChar char="§"/>
            </a:pPr>
            <a:r>
              <a:rPr lang="nl-NL" sz="2400" dirty="0">
                <a:latin typeface="Garamond" panose="02020404030301010803" pitchFamily="18" charset="0"/>
              </a:rPr>
              <a:t>Gedachten, woorden en daden worden gewogen op een weegschaal</a:t>
            </a:r>
          </a:p>
          <a:p>
            <a:pPr lvl="1">
              <a:buFont typeface="Wingdings" panose="05000000000000000000" pitchFamily="2" charset="2"/>
              <a:buChar char="§"/>
            </a:pPr>
            <a:r>
              <a:rPr lang="nl-NL" sz="2200" dirty="0">
                <a:latin typeface="Garamond" panose="02020404030301010803" pitchFamily="18" charset="0"/>
              </a:rPr>
              <a:t>Goed overweegt: brug – jonge vrouw – hemel</a:t>
            </a:r>
          </a:p>
          <a:p>
            <a:pPr lvl="1">
              <a:buFont typeface="Wingdings" panose="05000000000000000000" pitchFamily="2" charset="2"/>
              <a:buChar char="§"/>
            </a:pPr>
            <a:r>
              <a:rPr lang="nl-NL" sz="2200" dirty="0">
                <a:latin typeface="Garamond" panose="02020404030301010803" pitchFamily="18" charset="0"/>
              </a:rPr>
              <a:t>Slecht overweegt: brug – oude vrouw – hel</a:t>
            </a:r>
          </a:p>
          <a:p>
            <a:pPr lvl="1">
              <a:buFont typeface="Wingdings" panose="05000000000000000000" pitchFamily="2" charset="2"/>
              <a:buChar char="§"/>
            </a:pPr>
            <a:r>
              <a:rPr lang="nl-NL" sz="2200" dirty="0">
                <a:latin typeface="Garamond" panose="02020404030301010803" pitchFamily="18" charset="0"/>
              </a:rPr>
              <a:t>Volstrekt evenwicht: tussenstation</a:t>
            </a:r>
          </a:p>
          <a:p>
            <a:pPr>
              <a:buFont typeface="Wingdings" panose="05000000000000000000" pitchFamily="2" charset="2"/>
              <a:buChar char="§"/>
            </a:pPr>
            <a:r>
              <a:rPr lang="nl-NL" sz="2400" dirty="0">
                <a:latin typeface="Garamond" panose="02020404030301010803" pitchFamily="18" charset="0"/>
              </a:rPr>
              <a:t>Let op: dit alles is slechts </a:t>
            </a:r>
            <a:r>
              <a:rPr lang="nl-NL" sz="2400" i="1" dirty="0">
                <a:latin typeface="Garamond" panose="02020404030301010803" pitchFamily="18" charset="0"/>
              </a:rPr>
              <a:t>tijdelijk</a:t>
            </a:r>
            <a:r>
              <a:rPr lang="nl-NL" sz="2400" dirty="0">
                <a:latin typeface="Garamond" panose="02020404030301010803" pitchFamily="18" charset="0"/>
              </a:rPr>
              <a:t>: aan het einde der tijden (en dat duurt niet lang meer) keert iedereen terug in het oude lichaam om nogmaals te worden geoordeeld in een stroom gesmolten metaal – daarna breekt het eeuwig leven aan, in ons lichaam, maar zonder lichaamsprocessen</a:t>
            </a:r>
          </a:p>
        </p:txBody>
      </p:sp>
    </p:spTree>
    <p:extLst>
      <p:ext uri="{BB962C8B-B14F-4D97-AF65-F5344CB8AC3E}">
        <p14:creationId xmlns:p14="http://schemas.microsoft.com/office/powerpoint/2010/main" val="276404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F98E9-19E0-4E43-A76C-FCFBBBF16A0C}"/>
              </a:ext>
            </a:extLst>
          </p:cNvPr>
          <p:cNvSpPr>
            <a:spLocks noGrp="1"/>
          </p:cNvSpPr>
          <p:nvPr>
            <p:ph type="title"/>
          </p:nvPr>
        </p:nvSpPr>
        <p:spPr>
          <a:xfrm>
            <a:off x="646111" y="452718"/>
            <a:ext cx="9404723" cy="814107"/>
          </a:xfrm>
        </p:spPr>
        <p:txBody>
          <a:bodyPr/>
          <a:lstStyle/>
          <a:p>
            <a:r>
              <a:rPr lang="en-GB" dirty="0" err="1">
                <a:latin typeface="Brill" panose="020F0602050406030203" pitchFamily="34" charset="0"/>
                <a:ea typeface="Brill" panose="020F0602050406030203" pitchFamily="34" charset="0"/>
              </a:rPr>
              <a:t>Enige</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punten</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als</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brug</a:t>
            </a:r>
            <a:endParaRPr lang="en-GB" dirty="0">
              <a:latin typeface="Brill" panose="020F0602050406030203" pitchFamily="34" charset="0"/>
              <a:ea typeface="Brill" panose="020F0602050406030203" pitchFamily="34" charset="0"/>
            </a:endParaRPr>
          </a:p>
        </p:txBody>
      </p:sp>
      <p:sp>
        <p:nvSpPr>
          <p:cNvPr id="3" name="Tijdelijke aanduiding voor inhoud 2">
            <a:extLst>
              <a:ext uri="{FF2B5EF4-FFF2-40B4-BE49-F238E27FC236}">
                <a16:creationId xmlns:a16="http://schemas.microsoft.com/office/drawing/2014/main" id="{EBB36640-A68A-4533-9951-25A6AD15BC1F}"/>
              </a:ext>
            </a:extLst>
          </p:cNvPr>
          <p:cNvSpPr>
            <a:spLocks noGrp="1"/>
          </p:cNvSpPr>
          <p:nvPr>
            <p:ph idx="1"/>
          </p:nvPr>
        </p:nvSpPr>
        <p:spPr>
          <a:xfrm>
            <a:off x="1103312" y="1266826"/>
            <a:ext cx="8946541" cy="4981574"/>
          </a:xfrm>
        </p:spPr>
        <p:txBody>
          <a:bodyPr>
            <a:normAutofit/>
          </a:bodyPr>
          <a:lstStyle/>
          <a:p>
            <a:pPr algn="just">
              <a:buFont typeface="Wingdings" panose="05000000000000000000" pitchFamily="2" charset="2"/>
              <a:buChar char="§"/>
            </a:pPr>
            <a:r>
              <a:rPr lang="en-GB" sz="2400" dirty="0" err="1">
                <a:latin typeface="Brill" panose="020F0602050406030203" pitchFamily="34" charset="0"/>
                <a:ea typeface="Brill" panose="020F0602050406030203" pitchFamily="34" charset="0"/>
              </a:rPr>
              <a:t>Wanneer</a:t>
            </a:r>
            <a:r>
              <a:rPr lang="en-GB" sz="2400" dirty="0">
                <a:latin typeface="Brill" panose="020F0602050406030203" pitchFamily="34" charset="0"/>
                <a:ea typeface="Brill" panose="020F0602050406030203" pitchFamily="34" charset="0"/>
              </a:rPr>
              <a:t> je </a:t>
            </a:r>
            <a:r>
              <a:rPr lang="en-GB" sz="2400" dirty="0" err="1">
                <a:latin typeface="Brill" panose="020F0602050406030203" pitchFamily="34" charset="0"/>
                <a:ea typeface="Brill" panose="020F0602050406030203" pitchFamily="34" charset="0"/>
              </a:rPr>
              <a:t>zoroastrische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literatuur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leest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gaat</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relatief</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veel</a:t>
            </a:r>
            <a:r>
              <a:rPr lang="en-GB" sz="2400" dirty="0">
                <a:latin typeface="Brill" panose="020F0602050406030203" pitchFamily="34" charset="0"/>
                <a:ea typeface="Brill" panose="020F0602050406030203" pitchFamily="34" charset="0"/>
              </a:rPr>
              <a:t> over het </a:t>
            </a:r>
            <a:r>
              <a:rPr lang="en-GB" sz="2400"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na</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over het </a:t>
            </a:r>
            <a:r>
              <a:rPr lang="en-GB" sz="2400" dirty="0" err="1">
                <a:latin typeface="Brill" panose="020F0602050406030203" pitchFamily="34" charset="0"/>
                <a:ea typeface="Brill" panose="020F0602050406030203" pitchFamily="34" charset="0"/>
              </a:rPr>
              <a:t>spoedig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verwachte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einde</a:t>
            </a:r>
            <a:r>
              <a:rPr lang="en-GB" sz="2400" dirty="0">
                <a:latin typeface="Brill" panose="020F0602050406030203" pitchFamily="34" charset="0"/>
                <a:ea typeface="Brill" panose="020F0602050406030203" pitchFamily="34" charset="0"/>
              </a:rPr>
              <a:t> van de </a:t>
            </a:r>
            <a:r>
              <a:rPr lang="en-GB" sz="2400" dirty="0" err="1">
                <a:latin typeface="Brill" panose="020F0602050406030203" pitchFamily="34" charset="0"/>
                <a:ea typeface="Brill" panose="020F0602050406030203" pitchFamily="34" charset="0"/>
              </a:rPr>
              <a:t>schepping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Tegelijkertijd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zie</a:t>
            </a:r>
            <a:r>
              <a:rPr lang="en-GB" sz="2400" dirty="0">
                <a:latin typeface="Brill" panose="020F0602050406030203" pitchFamily="34" charset="0"/>
                <a:ea typeface="Brill" panose="020F0602050406030203" pitchFamily="34" charset="0"/>
              </a:rPr>
              <a:t> je door de </a:t>
            </a:r>
            <a:r>
              <a:rPr lang="en-GB" sz="2400" dirty="0" err="1">
                <a:latin typeface="Brill" panose="020F0602050406030203" pitchFamily="34" charset="0"/>
                <a:ea typeface="Brill" panose="020F0602050406030203" pitchFamily="34" charset="0"/>
              </a:rPr>
              <a:t>geschiedenis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heen</a:t>
            </a:r>
            <a:r>
              <a:rPr lang="en-GB" sz="2400" dirty="0">
                <a:latin typeface="Brill" panose="020F0602050406030203" pitchFamily="34" charset="0"/>
                <a:ea typeface="Brill" panose="020F0602050406030203" pitchFamily="34" charset="0"/>
              </a:rPr>
              <a:t> </a:t>
            </a:r>
            <a:r>
              <a:rPr lang="en-GB" sz="2400" i="1" dirty="0" err="1">
                <a:latin typeface="Brill" panose="020F0602050406030203" pitchFamily="34" charset="0"/>
                <a:ea typeface="Brill" panose="020F0602050406030203" pitchFamily="34" charset="0"/>
              </a:rPr>
              <a:t>twijfel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aan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werkelijkheid</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alles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ligt</a:t>
            </a:r>
            <a:r>
              <a:rPr lang="en-GB" sz="2400" dirty="0">
                <a:latin typeface="Brill" panose="020F0602050406030203" pitchFamily="34" charset="0"/>
                <a:ea typeface="Brill" panose="020F0602050406030203" pitchFamily="34" charset="0"/>
              </a:rPr>
              <a:t> de focus in het </a:t>
            </a:r>
            <a:r>
              <a:rPr lang="en-GB" sz="2400" dirty="0" err="1">
                <a:latin typeface="Brill" panose="020F0602050406030203" pitchFamily="34" charset="0"/>
                <a:ea typeface="Brill" panose="020F0602050406030203" pitchFamily="34" charset="0"/>
              </a:rPr>
              <a:t>dagelijks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heel </a:t>
            </a:r>
            <a:r>
              <a:rPr lang="en-GB" sz="2400" dirty="0" err="1">
                <a:latin typeface="Brill" panose="020F0602050406030203" pitchFamily="34" charset="0"/>
                <a:ea typeface="Brill" panose="020F0602050406030203" pitchFamily="34" charset="0"/>
              </a:rPr>
              <a:t>duidelijk</a:t>
            </a:r>
            <a:r>
              <a:rPr lang="en-GB" sz="2400" dirty="0">
                <a:latin typeface="Brill" panose="020F0602050406030203" pitchFamily="34" charset="0"/>
                <a:ea typeface="Brill" panose="020F0602050406030203" pitchFamily="34" charset="0"/>
              </a:rPr>
              <a:t> op het </a:t>
            </a:r>
            <a:r>
              <a:rPr lang="en-GB" sz="2400" dirty="0" err="1">
                <a:latin typeface="Brill" panose="020F0602050406030203" pitchFamily="34" charset="0"/>
                <a:ea typeface="Brill" panose="020F0602050406030203" pitchFamily="34" charset="0"/>
              </a:rPr>
              <a:t>hier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nu. </a:t>
            </a:r>
            <a:r>
              <a:rPr lang="en-GB" sz="2400" dirty="0" err="1">
                <a:latin typeface="Brill" panose="020F0602050406030203" pitchFamily="34" charset="0"/>
                <a:ea typeface="Brill" panose="020F0602050406030203" pitchFamily="34" charset="0"/>
              </a:rPr>
              <a:t>Hierin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lijkt</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zoroastrisme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sterk</a:t>
            </a:r>
            <a:r>
              <a:rPr lang="en-GB" sz="2400" dirty="0">
                <a:latin typeface="Brill" panose="020F0602050406030203" pitchFamily="34" charset="0"/>
                <a:ea typeface="Brill" panose="020F0602050406030203" pitchFamily="34" charset="0"/>
              </a:rPr>
              <a:t> op het </a:t>
            </a:r>
            <a:r>
              <a:rPr lang="en-GB" sz="2400" dirty="0" err="1">
                <a:latin typeface="Brill" panose="020F0602050406030203" pitchFamily="34" charset="0"/>
                <a:ea typeface="Brill" panose="020F0602050406030203" pitchFamily="34" charset="0"/>
              </a:rPr>
              <a:t>jodendom</a:t>
            </a:r>
            <a:endParaRPr lang="en-GB" sz="2400" dirty="0">
              <a:latin typeface="Brill" panose="020F0602050406030203" pitchFamily="34" charset="0"/>
              <a:ea typeface="Brill" panose="020F0602050406030203" pitchFamily="34" charset="0"/>
            </a:endParaRPr>
          </a:p>
          <a:p>
            <a:pPr algn="just">
              <a:buFont typeface="Wingdings" panose="05000000000000000000" pitchFamily="2" charset="2"/>
              <a:buChar char="§"/>
            </a:pPr>
            <a:r>
              <a:rPr lang="en-GB" sz="2400" dirty="0">
                <a:latin typeface="Brill" panose="020F0602050406030203" pitchFamily="34" charset="0"/>
                <a:ea typeface="Brill" panose="020F0602050406030203" pitchFamily="34" charset="0"/>
              </a:rPr>
              <a:t>Er </a:t>
            </a:r>
            <a:r>
              <a:rPr lang="en-GB" sz="2400" dirty="0" err="1">
                <a:latin typeface="Brill" panose="020F0602050406030203" pitchFamily="34" charset="0"/>
                <a:ea typeface="Brill" panose="020F0602050406030203" pitchFamily="34" charset="0"/>
              </a:rPr>
              <a:t>zijn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ook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opvallende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parallellen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tussen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zoroastrische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ideeën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ideeën</a:t>
            </a:r>
            <a:r>
              <a:rPr lang="en-GB" sz="2400" dirty="0">
                <a:latin typeface="Brill" panose="020F0602050406030203" pitchFamily="34" charset="0"/>
                <a:ea typeface="Brill" panose="020F0602050406030203" pitchFamily="34" charset="0"/>
              </a:rPr>
              <a:t> die </a:t>
            </a:r>
            <a:r>
              <a:rPr lang="en-GB" sz="2400" dirty="0" err="1">
                <a:latin typeface="Brill" panose="020F0602050406030203" pitchFamily="34" charset="0"/>
                <a:ea typeface="Brill" panose="020F0602050406030203" pitchFamily="34" charset="0"/>
              </a:rPr>
              <a:t>centraal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staan</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jodendom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christendom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islam</a:t>
            </a:r>
            <a:r>
              <a:rPr lang="en-GB" sz="2400" dirty="0">
                <a:latin typeface="Brill" panose="020F0602050406030203" pitchFamily="34" charset="0"/>
                <a:ea typeface="Brill" panose="020F0602050406030203" pitchFamily="34" charset="0"/>
              </a:rPr>
              <a:t>, maar in </a:t>
            </a:r>
            <a:r>
              <a:rPr lang="en-GB" sz="2400" dirty="0" err="1">
                <a:latin typeface="Brill" panose="020F0602050406030203" pitchFamily="34" charset="0"/>
                <a:ea typeface="Brill" panose="020F0602050406030203" pitchFamily="34" charset="0"/>
              </a:rPr>
              <a:t>christendom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islam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hebben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deze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ideeën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aan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intensiteit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gewonnen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M.a.w</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hoofdaandacht</a:t>
            </a:r>
            <a:r>
              <a:rPr lang="en-GB" sz="2400" dirty="0">
                <a:latin typeface="Brill" panose="020F0602050406030203" pitchFamily="34" charset="0"/>
                <a:ea typeface="Brill" panose="020F0602050406030203" pitchFamily="34" charset="0"/>
              </a:rPr>
              <a:t> in het </a:t>
            </a:r>
            <a:r>
              <a:rPr lang="en-GB" sz="2400" dirty="0" err="1">
                <a:latin typeface="Brill" panose="020F0602050406030203" pitchFamily="34" charset="0"/>
                <a:ea typeface="Brill" panose="020F0602050406030203" pitchFamily="34" charset="0"/>
              </a:rPr>
              <a:t>zoroastrisme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ligt</a:t>
            </a:r>
            <a:r>
              <a:rPr lang="en-GB" sz="2400" dirty="0">
                <a:latin typeface="Brill" panose="020F0602050406030203" pitchFamily="34" charset="0"/>
                <a:ea typeface="Brill" panose="020F0602050406030203" pitchFamily="34" charset="0"/>
              </a:rPr>
              <a:t> op de </a:t>
            </a:r>
            <a:r>
              <a:rPr lang="en-GB" sz="2400" dirty="0" err="1">
                <a:latin typeface="Brill" panose="020F0602050406030203" pitchFamily="34" charset="0"/>
                <a:ea typeface="Brill" panose="020F0602050406030203" pitchFamily="34" charset="0"/>
              </a:rPr>
              <a:t>noodzaak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a:t>
            </a:r>
            <a:r>
              <a:rPr lang="en-GB" sz="2400" dirty="0">
                <a:latin typeface="Brill" panose="020F0602050406030203" pitchFamily="34" charset="0"/>
                <a:ea typeface="Brill" panose="020F0602050406030203" pitchFamily="34" charset="0"/>
              </a:rPr>
              <a:t> </a:t>
            </a:r>
            <a:r>
              <a:rPr lang="en-GB" sz="2400" i="1"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omdat</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machten</a:t>
            </a:r>
            <a:r>
              <a:rPr lang="en-GB" sz="2400" dirty="0">
                <a:latin typeface="Brill" panose="020F0602050406030203" pitchFamily="34" charset="0"/>
                <a:ea typeface="Brill" panose="020F0602050406030203" pitchFamily="34" charset="0"/>
              </a:rPr>
              <a:t> van het </a:t>
            </a:r>
            <a:r>
              <a:rPr lang="en-GB" sz="2400" dirty="0" err="1">
                <a:latin typeface="Brill" panose="020F0602050406030203" pitchFamily="34" charset="0"/>
                <a:ea typeface="Brill" panose="020F0602050406030203" pitchFamily="34" charset="0"/>
              </a:rPr>
              <a:t>goede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medestrijders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nodig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hebben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hoofdaandacht</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sommige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vormen</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christendom</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islam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ligt</a:t>
            </a:r>
            <a:r>
              <a:rPr lang="en-GB" sz="2400" dirty="0">
                <a:latin typeface="Brill" panose="020F0602050406030203" pitchFamily="34" charset="0"/>
                <a:ea typeface="Brill" panose="020F0602050406030203" pitchFamily="34" charset="0"/>
              </a:rPr>
              <a:t> op het </a:t>
            </a:r>
            <a:r>
              <a:rPr lang="en-GB" sz="2400"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na</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leven</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37065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F6521-9128-4530-AA6B-FD42636C60EA}"/>
              </a:ext>
            </a:extLst>
          </p:cNvPr>
          <p:cNvSpPr>
            <a:spLocks noGrp="1"/>
          </p:cNvSpPr>
          <p:nvPr>
            <p:ph type="title"/>
          </p:nvPr>
        </p:nvSpPr>
        <p:spPr>
          <a:xfrm>
            <a:off x="646111" y="452718"/>
            <a:ext cx="9404723" cy="804582"/>
          </a:xfrm>
        </p:spPr>
        <p:txBody>
          <a:bodyPr/>
          <a:lstStyle/>
          <a:p>
            <a:r>
              <a:rPr lang="en-GB" dirty="0">
                <a:latin typeface="Brill" panose="020F0602050406030203" pitchFamily="34" charset="0"/>
                <a:ea typeface="Brill" panose="020F0602050406030203" pitchFamily="34" charset="0"/>
              </a:rPr>
              <a:t>Wat is de zin van het </a:t>
            </a:r>
            <a:r>
              <a:rPr lang="en-GB" dirty="0" err="1">
                <a:latin typeface="Brill" panose="020F0602050406030203" pitchFamily="34" charset="0"/>
                <a:ea typeface="Brill" panose="020F0602050406030203" pitchFamily="34" charset="0"/>
              </a:rPr>
              <a:t>bestaan</a:t>
            </a:r>
            <a:r>
              <a:rPr lang="en-GB" dirty="0">
                <a:latin typeface="Brill" panose="020F0602050406030203" pitchFamily="34" charset="0"/>
                <a:ea typeface="Brill" panose="020F0602050406030203" pitchFamily="34" charset="0"/>
              </a:rPr>
              <a:t>?</a:t>
            </a:r>
          </a:p>
        </p:txBody>
      </p:sp>
      <p:sp>
        <p:nvSpPr>
          <p:cNvPr id="3" name="Tijdelijke aanduiding voor inhoud 2">
            <a:extLst>
              <a:ext uri="{FF2B5EF4-FFF2-40B4-BE49-F238E27FC236}">
                <a16:creationId xmlns:a16="http://schemas.microsoft.com/office/drawing/2014/main" id="{7C35AE9A-DFF2-487D-9B08-D5C9A75FEA36}"/>
              </a:ext>
            </a:extLst>
          </p:cNvPr>
          <p:cNvSpPr>
            <a:spLocks noGrp="1"/>
          </p:cNvSpPr>
          <p:nvPr>
            <p:ph idx="1"/>
          </p:nvPr>
        </p:nvSpPr>
        <p:spPr>
          <a:xfrm>
            <a:off x="1103312" y="1190626"/>
            <a:ext cx="8946541" cy="5057774"/>
          </a:xfrm>
        </p:spPr>
        <p:txBody>
          <a:bodyPr/>
          <a:lstStyle/>
          <a:p>
            <a:pPr algn="just">
              <a:buFont typeface="Wingdings" panose="05000000000000000000" pitchFamily="2" charset="2"/>
              <a:buChar char="§"/>
            </a:pP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is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vraag</a:t>
            </a:r>
            <a:r>
              <a:rPr lang="en-GB" sz="2400" dirty="0">
                <a:latin typeface="Brill" panose="020F0602050406030203" pitchFamily="34" charset="0"/>
                <a:ea typeface="Brill" panose="020F0602050406030203" pitchFamily="34" charset="0"/>
              </a:rPr>
              <a:t> die in de </a:t>
            </a:r>
            <a:r>
              <a:rPr lang="en-GB" sz="2400" dirty="0" err="1">
                <a:latin typeface="Brill" panose="020F0602050406030203" pitchFamily="34" charset="0"/>
                <a:ea typeface="Brill" panose="020F0602050406030203" pitchFamily="34" charset="0"/>
              </a:rPr>
              <a:t>meeste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religies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eigenlijk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helemaal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prominent is (</a:t>
            </a:r>
            <a:r>
              <a:rPr lang="en-GB" sz="2400" dirty="0" err="1">
                <a:latin typeface="Brill" panose="020F0602050406030203" pitchFamily="34" charset="0"/>
                <a:ea typeface="Brill" panose="020F0602050406030203" pitchFamily="34" charset="0"/>
              </a:rPr>
              <a:t>geweest</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grote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aandacht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voor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zingeving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voor</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verklaringspotentieel</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religie</a:t>
            </a:r>
            <a:r>
              <a:rPr lang="en-GB" sz="2400" dirty="0">
                <a:latin typeface="Brill" panose="020F0602050406030203" pitchFamily="34" charset="0"/>
                <a:ea typeface="Brill" panose="020F0602050406030203" pitchFamily="34" charset="0"/>
              </a:rPr>
              <a:t> is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modern </a:t>
            </a:r>
            <a:r>
              <a:rPr lang="en-GB" sz="2400" dirty="0" err="1">
                <a:latin typeface="Brill" panose="020F0602050406030203" pitchFamily="34" charset="0"/>
                <a:ea typeface="Brill" panose="020F0602050406030203" pitchFamily="34" charset="0"/>
              </a:rPr>
              <a:t>verschijnsel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zeker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wanneer</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gaat</a:t>
            </a:r>
            <a:r>
              <a:rPr lang="en-GB" sz="2400" dirty="0">
                <a:latin typeface="Brill" panose="020F0602050406030203" pitchFamily="34" charset="0"/>
                <a:ea typeface="Brill" panose="020F0602050406030203" pitchFamily="34" charset="0"/>
              </a:rPr>
              <a:t> om </a:t>
            </a:r>
            <a:r>
              <a:rPr lang="en-GB" sz="2400" i="1" dirty="0" err="1">
                <a:latin typeface="Brill" panose="020F0602050406030203" pitchFamily="34" charset="0"/>
                <a:ea typeface="Brill" panose="020F0602050406030203" pitchFamily="34" charset="0"/>
              </a:rPr>
              <a:t>invididuele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zingeving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betekent</a:t>
            </a:r>
            <a:r>
              <a:rPr lang="en-GB" sz="2400" dirty="0">
                <a:latin typeface="Brill" panose="020F0602050406030203" pitchFamily="34" charset="0"/>
                <a:ea typeface="Brill" panose="020F0602050406030203" pitchFamily="34" charset="0"/>
              </a:rPr>
              <a:t> het’, maar ‘wat </a:t>
            </a:r>
            <a:r>
              <a:rPr lang="en-GB" sz="2400" dirty="0" err="1">
                <a:latin typeface="Brill" panose="020F0602050406030203" pitchFamily="34" charset="0"/>
                <a:ea typeface="Brill" panose="020F0602050406030203" pitchFamily="34" charset="0"/>
              </a:rPr>
              <a:t>betekent</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voor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mij</a:t>
            </a:r>
            <a:r>
              <a:rPr lang="en-GB" sz="2400" dirty="0">
                <a:latin typeface="Brill" panose="020F0602050406030203" pitchFamily="34" charset="0"/>
                <a:ea typeface="Brill" panose="020F0602050406030203" pitchFamily="34" charset="0"/>
              </a:rPr>
              <a:t>’?) </a:t>
            </a:r>
          </a:p>
          <a:p>
            <a:pPr algn="just">
              <a:buFont typeface="Wingdings" panose="05000000000000000000" pitchFamily="2" charset="2"/>
              <a:buChar char="§"/>
            </a:pPr>
            <a:r>
              <a:rPr lang="en-GB" sz="2400" dirty="0">
                <a:latin typeface="Brill" panose="020F0602050406030203" pitchFamily="34" charset="0"/>
                <a:ea typeface="Brill" panose="020F0602050406030203" pitchFamily="34" charset="0"/>
              </a:rPr>
              <a:t>Met </a:t>
            </a:r>
            <a:r>
              <a:rPr lang="en-GB" sz="2400" dirty="0" err="1">
                <a:latin typeface="Brill" panose="020F0602050406030203" pitchFamily="34" charset="0"/>
                <a:ea typeface="Brill" panose="020F0602050406030203" pitchFamily="34" charset="0"/>
              </a:rPr>
              <a:t>andere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woorden</a:t>
            </a:r>
            <a:r>
              <a:rPr lang="en-GB" sz="2400" dirty="0">
                <a:latin typeface="Brill" panose="020F0602050406030203" pitchFamily="34" charset="0"/>
                <a:ea typeface="Brill" panose="020F0602050406030203" pitchFamily="34" charset="0"/>
              </a:rPr>
              <a:t>: het is </a:t>
            </a:r>
            <a:r>
              <a:rPr lang="en-GB" sz="2400" dirty="0" err="1">
                <a:latin typeface="Brill" panose="020F0602050406030203" pitchFamily="34" charset="0"/>
                <a:ea typeface="Brill" panose="020F0602050406030203" pitchFamily="34" charset="0"/>
              </a:rPr>
              <a:t>eenvoudigweg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religie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ontstaan</a:t>
            </a:r>
            <a:r>
              <a:rPr lang="en-GB" sz="2400" dirty="0">
                <a:latin typeface="Brill" panose="020F0602050406030203" pitchFamily="34" charset="0"/>
                <a:ea typeface="Brill" panose="020F0602050406030203" pitchFamily="34" charset="0"/>
              </a:rPr>
              <a:t> is om </a:t>
            </a:r>
            <a:r>
              <a:rPr lang="en-GB" sz="2400" dirty="0" err="1">
                <a:latin typeface="Brill" panose="020F0602050406030203" pitchFamily="34" charset="0"/>
                <a:ea typeface="Brill" panose="020F0602050406030203" pitchFamily="34" charset="0"/>
              </a:rPr>
              <a:t>plausibele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antwoorden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vinden</a:t>
            </a:r>
            <a:r>
              <a:rPr lang="en-GB" sz="2400" dirty="0">
                <a:latin typeface="Brill" panose="020F0602050406030203" pitchFamily="34" charset="0"/>
                <a:ea typeface="Brill" panose="020F0602050406030203" pitchFamily="34" charset="0"/>
              </a:rPr>
              <a:t> op </a:t>
            </a:r>
            <a:r>
              <a:rPr lang="en-GB" sz="2400" dirty="0" err="1">
                <a:latin typeface="Brill" panose="020F0602050406030203" pitchFamily="34" charset="0"/>
                <a:ea typeface="Brill" panose="020F0602050406030203" pitchFamily="34" charset="0"/>
              </a:rPr>
              <a:t>existentiële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vragen</a:t>
            </a:r>
            <a:r>
              <a:rPr lang="en-GB" sz="2400" dirty="0">
                <a:latin typeface="Brill" panose="020F0602050406030203" pitchFamily="34" charset="0"/>
                <a:ea typeface="Brill" panose="020F0602050406030203" pitchFamily="34" charset="0"/>
              </a:rPr>
              <a:t>, of op </a:t>
            </a:r>
            <a:r>
              <a:rPr lang="en-GB" sz="2400" dirty="0" err="1">
                <a:latin typeface="Brill" panose="020F0602050406030203" pitchFamily="34" charset="0"/>
                <a:ea typeface="Brill" panose="020F0602050406030203" pitchFamily="34" charset="0"/>
              </a:rPr>
              <a:t>feitelijke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zo </a:t>
            </a:r>
            <a:r>
              <a:rPr lang="en-GB" sz="2400" dirty="0" err="1">
                <a:latin typeface="Brill" panose="020F0602050406030203" pitchFamily="34" charset="0"/>
                <a:ea typeface="Brill" panose="020F0602050406030203" pitchFamily="34" charset="0"/>
              </a:rPr>
              <a:t>zou</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zijn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hebben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wij</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bedacht</a:t>
            </a:r>
            <a:r>
              <a:rPr lang="en-GB" sz="2400" dirty="0">
                <a:latin typeface="Brill" panose="020F0602050406030203" pitchFamily="34" charset="0"/>
                <a:ea typeface="Brill" panose="020F0602050406030203" pitchFamily="34" charset="0"/>
              </a:rPr>
              <a:t> – </a:t>
            </a:r>
            <a:r>
              <a:rPr lang="en-GB" sz="2400" dirty="0" err="1">
                <a:latin typeface="Brill" panose="020F0602050406030203" pitchFamily="34" charset="0"/>
                <a:ea typeface="Brill" panose="020F0602050406030203" pitchFamily="34" charset="0"/>
              </a:rPr>
              <a:t>omdat</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ons</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staat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stelt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onszelf</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voorbij</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sommige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vormen</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religie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positioneren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ofwel</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soort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innerlijk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geestelijk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rationeel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ofwel</a:t>
            </a:r>
            <a:r>
              <a:rPr lang="en-GB" sz="2400" dirty="0">
                <a:latin typeface="Brill" panose="020F0602050406030203" pitchFamily="34" charset="0"/>
                <a:ea typeface="Brill" panose="020F0602050406030203" pitchFamily="34" charset="0"/>
              </a:rPr>
              <a:t> in de claim tot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zuiver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rationeel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wetenschappelijk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wereldbeeld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alles</a:t>
            </a:r>
            <a:r>
              <a:rPr lang="en-GB" sz="2400" dirty="0">
                <a:latin typeface="Brill" panose="020F0602050406030203" pitchFamily="34" charset="0"/>
                <a:ea typeface="Brill" panose="020F0602050406030203" pitchFamily="34" charset="0"/>
              </a:rPr>
              <a:t> is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religieuze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protestanse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projectie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werkelijkheid</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211915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C3695-D82C-4214-806B-61088989629A}"/>
              </a:ext>
            </a:extLst>
          </p:cNvPr>
          <p:cNvSpPr>
            <a:spLocks noGrp="1"/>
          </p:cNvSpPr>
          <p:nvPr>
            <p:ph type="title"/>
          </p:nvPr>
        </p:nvSpPr>
        <p:spPr>
          <a:xfrm>
            <a:off x="646111" y="452718"/>
            <a:ext cx="9404723" cy="776007"/>
          </a:xfrm>
        </p:spPr>
        <p:txBody>
          <a:bodyPr/>
          <a:lstStyle/>
          <a:p>
            <a:r>
              <a:rPr lang="en-GB" sz="4400" dirty="0" err="1">
                <a:latin typeface="Brill" panose="020F0602050406030203" pitchFamily="34" charset="0"/>
                <a:ea typeface="Brill" panose="020F0602050406030203" pitchFamily="34" charset="0"/>
              </a:rPr>
              <a:t>Ofwel</a:t>
            </a:r>
            <a:r>
              <a:rPr lang="en-GB" sz="4400" dirty="0">
                <a:latin typeface="Brill" panose="020F0602050406030203" pitchFamily="34" charset="0"/>
                <a:ea typeface="Brill" panose="020F0602050406030203" pitchFamily="34" charset="0"/>
              </a:rPr>
              <a:t>: de </a:t>
            </a:r>
            <a:r>
              <a:rPr lang="en-GB" sz="4400" dirty="0" err="1">
                <a:latin typeface="Brill" panose="020F0602050406030203" pitchFamily="34" charset="0"/>
                <a:ea typeface="Brill" panose="020F0602050406030203" pitchFamily="34" charset="0"/>
              </a:rPr>
              <a:t>formule</a:t>
            </a:r>
            <a:r>
              <a:rPr lang="en-GB" sz="4400" dirty="0">
                <a:latin typeface="Brill" panose="020F0602050406030203" pitchFamily="34" charset="0"/>
                <a:ea typeface="Brill" panose="020F0602050406030203" pitchFamily="34" charset="0"/>
              </a:rPr>
              <a:t> van De Jong</a:t>
            </a:r>
          </a:p>
        </p:txBody>
      </p:sp>
      <p:sp>
        <p:nvSpPr>
          <p:cNvPr id="3" name="Tijdelijke aanduiding voor inhoud 2">
            <a:extLst>
              <a:ext uri="{FF2B5EF4-FFF2-40B4-BE49-F238E27FC236}">
                <a16:creationId xmlns:a16="http://schemas.microsoft.com/office/drawing/2014/main" id="{D315C6C5-C2C8-4712-9D46-3124BDB5A7CC}"/>
              </a:ext>
            </a:extLst>
          </p:cNvPr>
          <p:cNvSpPr>
            <a:spLocks noGrp="1"/>
          </p:cNvSpPr>
          <p:nvPr>
            <p:ph idx="1"/>
          </p:nvPr>
        </p:nvSpPr>
        <p:spPr>
          <a:xfrm>
            <a:off x="1103312" y="1343026"/>
            <a:ext cx="8946541" cy="4905374"/>
          </a:xfrm>
        </p:spPr>
        <p:txBody>
          <a:bodyPr>
            <a:normAutofit lnSpcReduction="10000"/>
          </a:bodyPr>
          <a:lstStyle/>
          <a:p>
            <a:pPr marL="0" indent="0" algn="ctr">
              <a:buNone/>
            </a:pPr>
            <a:r>
              <a:rPr lang="en-GB" sz="4800" dirty="0">
                <a:latin typeface="Brill" panose="020F0602050406030203" pitchFamily="34" charset="0"/>
                <a:ea typeface="Brill" panose="020F0602050406030203" pitchFamily="34" charset="0"/>
              </a:rPr>
              <a:t>M = PC</a:t>
            </a:r>
            <a:r>
              <a:rPr lang="en-GB" sz="4800" baseline="30000" dirty="0">
                <a:latin typeface="Brill" panose="020F0602050406030203" pitchFamily="34" charset="0"/>
                <a:ea typeface="Brill" panose="020F0602050406030203" pitchFamily="34" charset="0"/>
              </a:rPr>
              <a:t>-G</a:t>
            </a:r>
          </a:p>
          <a:p>
            <a:pPr algn="just">
              <a:buFont typeface="Arial" panose="020B0604020202020204" pitchFamily="34" charset="0"/>
              <a:buChar char="•"/>
            </a:pPr>
            <a:r>
              <a:rPr lang="en-GB" sz="3600" baseline="30000" dirty="0">
                <a:latin typeface="Brill" panose="020F0602050406030203" pitchFamily="34" charset="0"/>
                <a:ea typeface="Brill" panose="020F0602050406030203" pitchFamily="34" charset="0"/>
              </a:rPr>
              <a:t>(“</a:t>
            </a:r>
            <a:r>
              <a:rPr lang="en-GB" sz="3600" baseline="30000" dirty="0" err="1">
                <a:latin typeface="Brill" panose="020F0602050406030203" pitchFamily="34" charset="0"/>
                <a:ea typeface="Brill" panose="020F0602050406030203" pitchFamily="34" charset="0"/>
              </a:rPr>
              <a:t>Moderniteit</a:t>
            </a:r>
            <a:r>
              <a:rPr lang="en-GB" sz="3600" baseline="30000" dirty="0">
                <a:latin typeface="Brill" panose="020F0602050406030203" pitchFamily="34" charset="0"/>
                <a:ea typeface="Brill" panose="020F0602050406030203" pitchFamily="34" charset="0"/>
              </a:rPr>
              <a:t> is protestant </a:t>
            </a:r>
            <a:r>
              <a:rPr lang="en-GB" sz="3600" baseline="30000" dirty="0" err="1">
                <a:latin typeface="Brill" panose="020F0602050406030203" pitchFamily="34" charset="0"/>
                <a:ea typeface="Brill" panose="020F0602050406030203" pitchFamily="34" charset="0"/>
              </a:rPr>
              <a:t>christendom</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zonder</a:t>
            </a:r>
            <a:r>
              <a:rPr lang="en-GB" sz="3600" baseline="30000" dirty="0">
                <a:latin typeface="Brill" panose="020F0602050406030203" pitchFamily="34" charset="0"/>
                <a:ea typeface="Brill" panose="020F0602050406030203" pitchFamily="34" charset="0"/>
              </a:rPr>
              <a:t> God”)</a:t>
            </a:r>
          </a:p>
          <a:p>
            <a:pPr algn="just">
              <a:buFont typeface="Arial" panose="020B0604020202020204" pitchFamily="34" charset="0"/>
              <a:buChar char="•"/>
            </a:pPr>
            <a:r>
              <a:rPr lang="en-GB" sz="3600" baseline="30000" dirty="0" err="1">
                <a:latin typeface="Brill" panose="020F0602050406030203" pitchFamily="34" charset="0"/>
                <a:ea typeface="Brill" panose="020F0602050406030203" pitchFamily="34" charset="0"/>
              </a:rPr>
              <a:t>Dat</a:t>
            </a:r>
            <a:r>
              <a:rPr lang="en-GB" sz="3600" baseline="30000" dirty="0">
                <a:latin typeface="Brill" panose="020F0602050406030203" pitchFamily="34" charset="0"/>
                <a:ea typeface="Brill" panose="020F0602050406030203" pitchFamily="34" charset="0"/>
              </a:rPr>
              <a:t> is </a:t>
            </a:r>
            <a:r>
              <a:rPr lang="en-GB" sz="3600" baseline="30000" dirty="0" err="1">
                <a:latin typeface="Brill" panose="020F0602050406030203" pitchFamily="34" charset="0"/>
                <a:ea typeface="Brill" panose="020F0602050406030203" pitchFamily="34" charset="0"/>
              </a:rPr>
              <a:t>helemaal</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niet</a:t>
            </a:r>
            <a:r>
              <a:rPr lang="en-GB" sz="3600" baseline="30000" dirty="0">
                <a:latin typeface="Brill" panose="020F0602050406030203" pitchFamily="34" charset="0"/>
                <a:ea typeface="Brill" panose="020F0602050406030203" pitchFamily="34" charset="0"/>
              </a:rPr>
              <a:t> </a:t>
            </a:r>
            <a:r>
              <a:rPr lang="en-GB" sz="3600" i="1" baseline="30000" dirty="0">
                <a:latin typeface="Brill" panose="020F0602050406030203" pitchFamily="34" charset="0"/>
                <a:ea typeface="Brill" panose="020F0602050406030203" pitchFamily="34" charset="0"/>
              </a:rPr>
              <a:t>erg</a:t>
            </a:r>
            <a:r>
              <a:rPr lang="en-GB" sz="3600" baseline="30000" dirty="0">
                <a:latin typeface="Brill" panose="020F0602050406030203" pitchFamily="34" charset="0"/>
                <a:ea typeface="Brill" panose="020F0602050406030203" pitchFamily="34" charset="0"/>
              </a:rPr>
              <a:t>: we </a:t>
            </a:r>
            <a:r>
              <a:rPr lang="en-GB" sz="3600" baseline="30000" dirty="0" err="1">
                <a:latin typeface="Brill" panose="020F0602050406030203" pitchFamily="34" charset="0"/>
                <a:ea typeface="Brill" panose="020F0602050406030203" pitchFamily="34" charset="0"/>
              </a:rPr>
              <a:t>zijn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wie</a:t>
            </a:r>
            <a:r>
              <a:rPr lang="en-GB" sz="3600" baseline="30000" dirty="0">
                <a:latin typeface="Brill" panose="020F0602050406030203" pitchFamily="34" charset="0"/>
                <a:ea typeface="Brill" panose="020F0602050406030203" pitchFamily="34" charset="0"/>
              </a:rPr>
              <a:t> we </a:t>
            </a:r>
            <a:r>
              <a:rPr lang="en-GB" sz="3600" baseline="30000" dirty="0" err="1">
                <a:latin typeface="Brill" panose="020F0602050406030203" pitchFamily="34" charset="0"/>
                <a:ea typeface="Brill" panose="020F0602050406030203" pitchFamily="34" charset="0"/>
              </a:rPr>
              <a:t>zijn</a:t>
            </a:r>
            <a:r>
              <a:rPr lang="en-GB" sz="3600" baseline="30000" dirty="0">
                <a:latin typeface="Brill" panose="020F0602050406030203" pitchFamily="34" charset="0"/>
                <a:ea typeface="Brill" panose="020F0602050406030203" pitchFamily="34" charset="0"/>
              </a:rPr>
              <a:t>.</a:t>
            </a:r>
          </a:p>
          <a:p>
            <a:pPr algn="just">
              <a:buFont typeface="Arial" panose="020B0604020202020204" pitchFamily="34" charset="0"/>
              <a:buChar char="•"/>
            </a:pPr>
            <a:r>
              <a:rPr lang="en-GB" sz="3600" baseline="30000" dirty="0">
                <a:latin typeface="Brill" panose="020F0602050406030203" pitchFamily="34" charset="0"/>
                <a:ea typeface="Brill" panose="020F0602050406030203" pitchFamily="34" charset="0"/>
              </a:rPr>
              <a:t>Maar het is </a:t>
            </a:r>
            <a:r>
              <a:rPr lang="en-GB" sz="3600" baseline="30000" dirty="0" err="1">
                <a:latin typeface="Brill" panose="020F0602050406030203" pitchFamily="34" charset="0"/>
                <a:ea typeface="Brill" panose="020F0602050406030203" pitchFamily="34" charset="0"/>
              </a:rPr>
              <a:t>soms</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wel</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nuttig</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te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onthullen</a:t>
            </a:r>
            <a:r>
              <a:rPr lang="en-GB" sz="3600" baseline="30000" dirty="0">
                <a:latin typeface="Brill" panose="020F0602050406030203" pitchFamily="34" charset="0"/>
                <a:ea typeface="Brill" panose="020F0602050406030203" pitchFamily="34" charset="0"/>
              </a:rPr>
              <a:t> of </a:t>
            </a:r>
            <a:r>
              <a:rPr lang="en-GB" sz="3600" baseline="30000" dirty="0" err="1">
                <a:latin typeface="Brill" panose="020F0602050406030203" pitchFamily="34" charset="0"/>
                <a:ea typeface="Brill" panose="020F0602050406030203" pitchFamily="34" charset="0"/>
              </a:rPr>
              <a:t>te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bespreken</a:t>
            </a:r>
            <a:r>
              <a:rPr lang="en-GB" sz="3600" baseline="30000" dirty="0">
                <a:latin typeface="Brill" panose="020F0602050406030203" pitchFamily="34" charset="0"/>
                <a:ea typeface="Brill" panose="020F0602050406030203" pitchFamily="34" charset="0"/>
              </a:rPr>
              <a:t> in </a:t>
            </a:r>
            <a:r>
              <a:rPr lang="en-GB" sz="3600" baseline="30000" dirty="0" err="1">
                <a:latin typeface="Brill" panose="020F0602050406030203" pitchFamily="34" charset="0"/>
                <a:ea typeface="Brill" panose="020F0602050406030203" pitchFamily="34" charset="0"/>
              </a:rPr>
              <a:t>welke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mythes</a:t>
            </a:r>
            <a:r>
              <a:rPr lang="en-GB" sz="3600" baseline="30000" dirty="0">
                <a:latin typeface="Brill" panose="020F0602050406030203" pitchFamily="34" charset="0"/>
                <a:ea typeface="Brill" panose="020F0602050406030203" pitchFamily="34" charset="0"/>
              </a:rPr>
              <a:t> we </a:t>
            </a:r>
            <a:r>
              <a:rPr lang="en-GB" sz="3600" baseline="30000" dirty="0" err="1">
                <a:latin typeface="Brill" panose="020F0602050406030203" pitchFamily="34" charset="0"/>
                <a:ea typeface="Brill" panose="020F0602050406030203" pitchFamily="34" charset="0"/>
              </a:rPr>
              <a:t>zelf</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nog</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geloven</a:t>
            </a:r>
            <a:r>
              <a:rPr lang="en-GB" sz="3600" baseline="30000" dirty="0">
                <a:latin typeface="Brill" panose="020F0602050406030203" pitchFamily="34" charset="0"/>
                <a:ea typeface="Brill" panose="020F0602050406030203" pitchFamily="34" charset="0"/>
              </a:rPr>
              <a:t>; de </a:t>
            </a:r>
            <a:r>
              <a:rPr lang="en-GB" sz="3600" baseline="30000" dirty="0" err="1">
                <a:latin typeface="Brill" panose="020F0602050406030203" pitchFamily="34" charset="0"/>
                <a:ea typeface="Brill" panose="020F0602050406030203" pitchFamily="34" charset="0"/>
              </a:rPr>
              <a:t>belangrijkste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daarvan</a:t>
            </a:r>
            <a:r>
              <a:rPr lang="en-GB" sz="3600" baseline="30000" dirty="0">
                <a:latin typeface="Brill" panose="020F0602050406030203" pitchFamily="34" charset="0"/>
                <a:ea typeface="Brill" panose="020F0602050406030203" pitchFamily="34" charset="0"/>
              </a:rPr>
              <a:t> is de </a:t>
            </a:r>
            <a:r>
              <a:rPr lang="en-GB" sz="3600" baseline="30000" dirty="0" err="1">
                <a:latin typeface="Brill" panose="020F0602050406030203" pitchFamily="34" charset="0"/>
                <a:ea typeface="Brill" panose="020F0602050406030203" pitchFamily="34" charset="0"/>
              </a:rPr>
              <a:t>mythe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dat</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onze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perceptie</a:t>
            </a:r>
            <a:r>
              <a:rPr lang="en-GB" sz="3600" baseline="30000" dirty="0">
                <a:latin typeface="Brill" panose="020F0602050406030203" pitchFamily="34" charset="0"/>
                <a:ea typeface="Brill" panose="020F0602050406030203" pitchFamily="34" charset="0"/>
              </a:rPr>
              <a:t> van de </a:t>
            </a:r>
            <a:r>
              <a:rPr lang="en-GB" sz="3600" baseline="30000" dirty="0" err="1">
                <a:latin typeface="Brill" panose="020F0602050406030203" pitchFamily="34" charset="0"/>
                <a:ea typeface="Brill" panose="020F0602050406030203" pitchFamily="34" charset="0"/>
              </a:rPr>
              <a:t>werkelijkheid</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echt</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waar</a:t>
            </a:r>
            <a:r>
              <a:rPr lang="en-GB" sz="3600" baseline="30000" dirty="0">
                <a:latin typeface="Brill" panose="020F0602050406030203" pitchFamily="34" charset="0"/>
                <a:ea typeface="Brill" panose="020F0602050406030203" pitchFamily="34" charset="0"/>
              </a:rPr>
              <a:t>’ is </a:t>
            </a:r>
            <a:r>
              <a:rPr lang="en-GB" sz="3600" baseline="30000" dirty="0" err="1">
                <a:latin typeface="Brill" panose="020F0602050406030203" pitchFamily="34" charset="0"/>
                <a:ea typeface="Brill" panose="020F0602050406030203" pitchFamily="34" charset="0"/>
              </a:rPr>
              <a:t>omdat</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wij</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wetenschap</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logica</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vooropstellen</a:t>
            </a:r>
            <a:r>
              <a:rPr lang="en-GB" sz="3600" baseline="30000" dirty="0">
                <a:latin typeface="Brill" panose="020F0602050406030203" pitchFamily="34" charset="0"/>
                <a:ea typeface="Brill" panose="020F0602050406030203" pitchFamily="34" charset="0"/>
              </a:rPr>
              <a:t> – </a:t>
            </a:r>
            <a:r>
              <a:rPr lang="en-GB" sz="3600" baseline="30000" dirty="0" err="1">
                <a:latin typeface="Brill" panose="020F0602050406030203" pitchFamily="34" charset="0"/>
                <a:ea typeface="Brill" panose="020F0602050406030203" pitchFamily="34" charset="0"/>
              </a:rPr>
              <a:t>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dat</a:t>
            </a:r>
            <a:r>
              <a:rPr lang="en-GB" sz="3600" baseline="30000" dirty="0">
                <a:latin typeface="Brill" panose="020F0602050406030203" pitchFamily="34" charset="0"/>
                <a:ea typeface="Brill" panose="020F0602050406030203" pitchFamily="34" charset="0"/>
              </a:rPr>
              <a:t> we die </a:t>
            </a:r>
            <a:r>
              <a:rPr lang="en-GB" sz="3600" baseline="30000" dirty="0" err="1">
                <a:latin typeface="Brill" panose="020F0602050406030203" pitchFamily="34" charset="0"/>
                <a:ea typeface="Brill" panose="020F0602050406030203" pitchFamily="34" charset="0"/>
              </a:rPr>
              <a:t>bevochten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hebben</a:t>
            </a:r>
            <a:r>
              <a:rPr lang="en-GB" sz="3600" baseline="30000" dirty="0">
                <a:latin typeface="Brill" panose="020F0602050406030203" pitchFamily="34" charset="0"/>
                <a:ea typeface="Brill" panose="020F0602050406030203" pitchFamily="34" charset="0"/>
              </a:rPr>
              <a:t> op </a:t>
            </a:r>
            <a:r>
              <a:rPr lang="en-GB" sz="3600" baseline="30000" dirty="0" err="1">
                <a:latin typeface="Brill" panose="020F0602050406030203" pitchFamily="34" charset="0"/>
                <a:ea typeface="Brill" panose="020F0602050406030203" pitchFamily="34" charset="0"/>
              </a:rPr>
              <a:t>religie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soortgelijke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obscurantistische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krachten</a:t>
            </a:r>
            <a:r>
              <a:rPr lang="en-GB" sz="3600" baseline="30000" dirty="0">
                <a:latin typeface="Brill" panose="020F0602050406030203" pitchFamily="34" charset="0"/>
                <a:ea typeface="Brill" panose="020F0602050406030203" pitchFamily="34" charset="0"/>
              </a:rPr>
              <a:t>.</a:t>
            </a:r>
          </a:p>
          <a:p>
            <a:pPr algn="just">
              <a:buFont typeface="Arial" panose="020B0604020202020204" pitchFamily="34" charset="0"/>
              <a:buChar char="•"/>
            </a:pPr>
            <a:r>
              <a:rPr lang="en-GB" sz="3600" baseline="30000" dirty="0" err="1">
                <a:latin typeface="Brill" panose="020F0602050406030203" pitchFamily="34" charset="0"/>
                <a:ea typeface="Brill" panose="020F0602050406030203" pitchFamily="34" charset="0"/>
              </a:rPr>
              <a:t>Een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eerlijk</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inzicht</a:t>
            </a:r>
            <a:r>
              <a:rPr lang="en-GB" sz="3600" baseline="30000" dirty="0">
                <a:latin typeface="Brill" panose="020F0602050406030203" pitchFamily="34" charset="0"/>
                <a:ea typeface="Brill" panose="020F0602050406030203" pitchFamily="34" charset="0"/>
              </a:rPr>
              <a:t> in de </a:t>
            </a:r>
            <a:r>
              <a:rPr lang="en-GB" sz="3600" baseline="30000" dirty="0" err="1">
                <a:latin typeface="Brill" panose="020F0602050406030203" pitchFamily="34" charset="0"/>
                <a:ea typeface="Brill" panose="020F0602050406030203" pitchFamily="34" charset="0"/>
              </a:rPr>
              <a:t>werkelijkheid</a:t>
            </a:r>
            <a:r>
              <a:rPr lang="en-GB" sz="3600" baseline="30000" dirty="0">
                <a:latin typeface="Brill" panose="020F0602050406030203" pitchFamily="34" charset="0"/>
                <a:ea typeface="Brill" panose="020F0602050406030203" pitchFamily="34" charset="0"/>
              </a:rPr>
              <a:t> is </a:t>
            </a:r>
            <a:r>
              <a:rPr lang="en-GB" sz="3600" baseline="30000" dirty="0" err="1">
                <a:latin typeface="Brill" panose="020F0602050406030203" pitchFamily="34" charset="0"/>
                <a:ea typeface="Brill" panose="020F0602050406030203" pitchFamily="34" charset="0"/>
              </a:rPr>
              <a:t>nuttig</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aan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beide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kanten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omdat</a:t>
            </a:r>
            <a:r>
              <a:rPr lang="en-GB" sz="3600" baseline="30000" dirty="0">
                <a:latin typeface="Brill" panose="020F0602050406030203" pitchFamily="34" charset="0"/>
                <a:ea typeface="Brill" panose="020F0602050406030203" pitchFamily="34" charset="0"/>
              </a:rPr>
              <a:t> het </a:t>
            </a:r>
            <a:r>
              <a:rPr lang="en-GB" sz="3600" baseline="30000" dirty="0" err="1">
                <a:latin typeface="Brill" panose="020F0602050406030203" pitchFamily="34" charset="0"/>
                <a:ea typeface="Brill" panose="020F0602050406030203" pitchFamily="34" charset="0"/>
              </a:rPr>
              <a:t>ook</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uitweg</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biedt</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denk</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ik</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uit</a:t>
            </a:r>
            <a:r>
              <a:rPr lang="en-GB" sz="3600" baseline="30000" dirty="0">
                <a:latin typeface="Brill" panose="020F0602050406030203" pitchFamily="34" charset="0"/>
                <a:ea typeface="Brill" panose="020F0602050406030203" pitchFamily="34" charset="0"/>
              </a:rPr>
              <a:t> het </a:t>
            </a:r>
            <a:r>
              <a:rPr lang="en-GB" sz="3600" baseline="30000" dirty="0" err="1">
                <a:latin typeface="Brill" panose="020F0602050406030203" pitchFamily="34" charset="0"/>
                <a:ea typeface="Brill" panose="020F0602050406030203" pitchFamily="34" charset="0"/>
              </a:rPr>
              <a:t>religieuze</a:t>
            </a:r>
            <a:r>
              <a:rPr lang="en-GB" sz="3600" baseline="30000" dirty="0">
                <a:latin typeface="Brill" panose="020F0602050406030203" pitchFamily="34" charset="0"/>
                <a:ea typeface="Brill" panose="020F0602050406030203" pitchFamily="34" charset="0"/>
              </a:rPr>
              <a:t> argument </a:t>
            </a:r>
            <a:r>
              <a:rPr lang="en-GB" sz="3600" baseline="30000" dirty="0" err="1">
                <a:latin typeface="Brill" panose="020F0602050406030203" pitchFamily="34" charset="0"/>
                <a:ea typeface="Brill" panose="020F0602050406030203" pitchFamily="34" charset="0"/>
              </a:rPr>
              <a:t>dat</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goddeloze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wereld</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noodzakelijkerwijs</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een</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immorele</a:t>
            </a:r>
            <a:r>
              <a:rPr lang="en-GB" sz="3600" baseline="30000" dirty="0">
                <a:latin typeface="Brill" panose="020F0602050406030203" pitchFamily="34" charset="0"/>
                <a:ea typeface="Brill" panose="020F0602050406030203" pitchFamily="34" charset="0"/>
              </a:rPr>
              <a:t> </a:t>
            </a:r>
            <a:r>
              <a:rPr lang="en-GB" sz="3600" baseline="30000" dirty="0" err="1">
                <a:latin typeface="Brill" panose="020F0602050406030203" pitchFamily="34" charset="0"/>
                <a:ea typeface="Brill" panose="020F0602050406030203" pitchFamily="34" charset="0"/>
              </a:rPr>
              <a:t>wereld</a:t>
            </a:r>
            <a:r>
              <a:rPr lang="en-GB" sz="3600" baseline="30000" dirty="0">
                <a:latin typeface="Brill" panose="020F0602050406030203" pitchFamily="34" charset="0"/>
                <a:ea typeface="Brill" panose="020F0602050406030203" pitchFamily="34" charset="0"/>
              </a:rPr>
              <a:t> is </a:t>
            </a:r>
          </a:p>
        </p:txBody>
      </p:sp>
    </p:spTree>
    <p:extLst>
      <p:ext uri="{BB962C8B-B14F-4D97-AF65-F5344CB8AC3E}">
        <p14:creationId xmlns:p14="http://schemas.microsoft.com/office/powerpoint/2010/main" val="144780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8CCCB-C6F9-457E-BA76-B4F05A621DCB}"/>
              </a:ext>
            </a:extLst>
          </p:cNvPr>
          <p:cNvSpPr>
            <a:spLocks noGrp="1"/>
          </p:cNvSpPr>
          <p:nvPr>
            <p:ph type="title"/>
          </p:nvPr>
        </p:nvSpPr>
        <p:spPr>
          <a:xfrm>
            <a:off x="646111" y="452718"/>
            <a:ext cx="9404723" cy="680757"/>
          </a:xfrm>
        </p:spPr>
        <p:txBody>
          <a:bodyPr/>
          <a:lstStyle/>
          <a:p>
            <a:r>
              <a:rPr lang="en-GB" dirty="0">
                <a:latin typeface="Brill" panose="020F0602050406030203" pitchFamily="34" charset="0"/>
                <a:ea typeface="Brill" panose="020F0602050406030203" pitchFamily="34" charset="0"/>
              </a:rPr>
              <a:t>Welk, of </a:t>
            </a:r>
            <a:r>
              <a:rPr lang="en-GB" dirty="0" err="1">
                <a:latin typeface="Brill" panose="020F0602050406030203" pitchFamily="34" charset="0"/>
                <a:ea typeface="Brill" panose="020F0602050406030203" pitchFamily="34" charset="0"/>
              </a:rPr>
              <a:t>liever</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wiens</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bestaan</a:t>
            </a:r>
            <a:r>
              <a:rPr lang="en-GB" dirty="0">
                <a:latin typeface="Brill" panose="020F0602050406030203" pitchFamily="34" charset="0"/>
                <a:ea typeface="Brill" panose="020F0602050406030203" pitchFamily="34" charset="0"/>
              </a:rPr>
              <a:t>?</a:t>
            </a:r>
          </a:p>
        </p:txBody>
      </p:sp>
      <p:sp>
        <p:nvSpPr>
          <p:cNvPr id="3" name="Tijdelijke aanduiding voor inhoud 2">
            <a:extLst>
              <a:ext uri="{FF2B5EF4-FFF2-40B4-BE49-F238E27FC236}">
                <a16:creationId xmlns:a16="http://schemas.microsoft.com/office/drawing/2014/main" id="{0D100E5A-487D-43A5-BEFF-580B59C55393}"/>
              </a:ext>
            </a:extLst>
          </p:cNvPr>
          <p:cNvSpPr>
            <a:spLocks noGrp="1"/>
          </p:cNvSpPr>
          <p:nvPr>
            <p:ph idx="1"/>
          </p:nvPr>
        </p:nvSpPr>
        <p:spPr>
          <a:xfrm>
            <a:off x="1103312" y="1133476"/>
            <a:ext cx="8946541" cy="5114924"/>
          </a:xfrm>
        </p:spPr>
        <p:txBody>
          <a:bodyPr>
            <a:normAutofit lnSpcReduction="10000"/>
          </a:bodyPr>
          <a:lstStyle/>
          <a:p>
            <a:pPr algn="just">
              <a:buFont typeface="Arial" panose="020B0604020202020204" pitchFamily="34" charset="0"/>
              <a:buChar char="•"/>
            </a:pPr>
            <a:r>
              <a:rPr lang="en-GB" sz="2400" dirty="0" err="1">
                <a:latin typeface="Brill" panose="020F0602050406030203" pitchFamily="34" charset="0"/>
                <a:ea typeface="Brill" panose="020F0602050406030203" pitchFamily="34" charset="0"/>
              </a:rPr>
              <a:t>Ik</a:t>
            </a:r>
            <a:r>
              <a:rPr lang="en-GB" sz="2400" dirty="0">
                <a:latin typeface="Brill" panose="020F0602050406030203" pitchFamily="34" charset="0"/>
                <a:ea typeface="Brill" panose="020F0602050406030203" pitchFamily="34" charset="0"/>
              </a:rPr>
              <a:t> neem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verschil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tussen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focus op </a:t>
            </a:r>
            <a:r>
              <a:rPr lang="en-GB" sz="2400" dirty="0" err="1">
                <a:latin typeface="Brill" panose="020F0602050406030203" pitchFamily="34" charset="0"/>
                <a:ea typeface="Brill" panose="020F0602050406030203" pitchFamily="34" charset="0"/>
              </a:rPr>
              <a:t>individuele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zingeving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focus op </a:t>
            </a:r>
            <a:r>
              <a:rPr lang="en-GB" sz="2400" dirty="0" err="1">
                <a:latin typeface="Brill" panose="020F0602050406030203" pitchFamily="34" charset="0"/>
                <a:ea typeface="Brill" panose="020F0602050406030203" pitchFamily="34" charset="0"/>
              </a:rPr>
              <a:t>collectieve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zingeving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Misschien</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verschil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tussen</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heb</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eraan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kan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betekenen</a:t>
            </a:r>
            <a:r>
              <a:rPr lang="en-GB" sz="2400" dirty="0">
                <a:latin typeface="Brill" panose="020F0602050406030203" pitchFamily="34" charset="0"/>
                <a:ea typeface="Brill" panose="020F0602050406030203" pitchFamily="34" charset="0"/>
              </a:rPr>
              <a:t>?’.</a:t>
            </a:r>
          </a:p>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Het </a:t>
            </a:r>
            <a:r>
              <a:rPr lang="en-GB" sz="2400" dirty="0" err="1">
                <a:latin typeface="Brill" panose="020F0602050406030203" pitchFamily="34" charset="0"/>
                <a:ea typeface="Brill" panose="020F0602050406030203" pitchFamily="34" charset="0"/>
              </a:rPr>
              <a:t>zal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verbazen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gemeenschapsgodsdiensten</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collectieve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belang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altijd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centraal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staat</a:t>
            </a:r>
            <a:r>
              <a:rPr lang="en-GB" sz="2400" dirty="0">
                <a:latin typeface="Brill" panose="020F0602050406030203" pitchFamily="34" charset="0"/>
                <a:ea typeface="Brill" panose="020F0602050406030203" pitchFamily="34" charset="0"/>
              </a:rPr>
              <a:t> – </a:t>
            </a:r>
            <a:r>
              <a:rPr lang="en-GB" sz="2400" dirty="0" err="1">
                <a:latin typeface="Brill" panose="020F0602050406030203" pitchFamily="34" charset="0"/>
                <a:ea typeface="Brill" panose="020F0602050406030203" pitchFamily="34" charset="0"/>
              </a:rPr>
              <a:t>veel</a:t>
            </a:r>
            <a:r>
              <a:rPr lang="en-GB" sz="2400" dirty="0">
                <a:latin typeface="Brill" panose="020F0602050406030203" pitchFamily="34" charset="0"/>
                <a:ea typeface="Brill" panose="020F0602050406030203" pitchFamily="34" charset="0"/>
              </a:rPr>
              <a:t> van de </a:t>
            </a:r>
            <a:r>
              <a:rPr lang="en-GB" sz="2400" dirty="0" err="1">
                <a:latin typeface="Brill" panose="020F0602050406030203" pitchFamily="34" charset="0"/>
                <a:ea typeface="Brill" panose="020F0602050406030203" pitchFamily="34" charset="0"/>
              </a:rPr>
              <a:t>aandacht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gaat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uit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naar</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bestendigen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doen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bloeien</a:t>
            </a:r>
            <a:r>
              <a:rPr lang="en-GB" sz="2400" dirty="0">
                <a:latin typeface="Brill" panose="020F0602050406030203" pitchFamily="34" charset="0"/>
                <a:ea typeface="Brill" panose="020F0602050406030203" pitchFamily="34" charset="0"/>
              </a:rPr>
              <a:t> van de </a:t>
            </a:r>
            <a:r>
              <a:rPr lang="en-GB" sz="2400" i="1" dirty="0" err="1">
                <a:latin typeface="Brill" panose="020F0602050406030203" pitchFamily="34" charset="0"/>
                <a:ea typeface="Brill" panose="020F0602050406030203" pitchFamily="34" charset="0"/>
              </a:rPr>
              <a:t>gemeenschap</a:t>
            </a:r>
            <a:r>
              <a:rPr lang="en-GB" sz="2400" i="1"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hoort</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onderhouden</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relaties</a:t>
            </a:r>
            <a:r>
              <a:rPr lang="en-GB" sz="2400" dirty="0">
                <a:latin typeface="Brill" panose="020F0602050406030203" pitchFamily="34" charset="0"/>
                <a:ea typeface="Brill" panose="020F0602050406030203" pitchFamily="34" charset="0"/>
              </a:rPr>
              <a:t> met </a:t>
            </a:r>
            <a:r>
              <a:rPr lang="en-GB" sz="2400" dirty="0" err="1">
                <a:latin typeface="Brill" panose="020F0602050406030203" pitchFamily="34" charset="0"/>
                <a:ea typeface="Brill" panose="020F0602050406030203" pitchFamily="34" charset="0"/>
              </a:rPr>
              <a:t>veronderstelde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wezens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bij</a:t>
            </a:r>
            <a:r>
              <a:rPr lang="en-GB" sz="2400" dirty="0">
                <a:latin typeface="Brill" panose="020F0602050406030203" pitchFamily="34" charset="0"/>
                <a:ea typeface="Brill" panose="020F0602050406030203" pitchFamily="34" charset="0"/>
              </a:rPr>
              <a:t>, want die </a:t>
            </a:r>
            <a:r>
              <a:rPr lang="en-GB" sz="2400" dirty="0" err="1">
                <a:latin typeface="Brill" panose="020F0602050406030203" pitchFamily="34" charset="0"/>
                <a:ea typeface="Brill" panose="020F0602050406030203" pitchFamily="34" charset="0"/>
              </a:rPr>
              <a:t>horen</a:t>
            </a:r>
            <a:r>
              <a:rPr lang="en-GB" sz="2400" dirty="0">
                <a:latin typeface="Brill" panose="020F0602050406030203" pitchFamily="34" charset="0"/>
                <a:ea typeface="Brill" panose="020F0602050406030203" pitchFamily="34" charset="0"/>
              </a:rPr>
              <a:t> in de </a:t>
            </a:r>
            <a:r>
              <a:rPr lang="en-GB" sz="2400" dirty="0" err="1">
                <a:latin typeface="Brill" panose="020F0602050406030203" pitchFamily="34" charset="0"/>
                <a:ea typeface="Brill" panose="020F0602050406030203" pitchFamily="34" charset="0"/>
              </a:rPr>
              <a:t>samenleving</a:t>
            </a:r>
            <a:r>
              <a:rPr lang="en-GB" sz="2400" dirty="0">
                <a:latin typeface="Brill" panose="020F0602050406030203" pitchFamily="34" charset="0"/>
                <a:ea typeface="Brill" panose="020F0602050406030203" pitchFamily="34" charset="0"/>
              </a:rPr>
              <a:t>. Er is </a:t>
            </a:r>
            <a:r>
              <a:rPr lang="en-GB" sz="2400" dirty="0" err="1">
                <a:latin typeface="Brill" panose="020F0602050406030203" pitchFamily="34" charset="0"/>
                <a:ea typeface="Brill" panose="020F0602050406030203" pitchFamily="34" charset="0"/>
              </a:rPr>
              <a:t>uiteraard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privé-devotie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dus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volop</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ruimte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voor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indidivuele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expressie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individuele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vragen</a:t>
            </a:r>
            <a:r>
              <a:rPr lang="en-GB" sz="2400" dirty="0">
                <a:latin typeface="Brill" panose="020F0602050406030203" pitchFamily="34" charset="0"/>
                <a:ea typeface="Brill" panose="020F0602050406030203" pitchFamily="34" charset="0"/>
              </a:rPr>
              <a:t>), maar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is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de kern</a:t>
            </a:r>
          </a:p>
          <a:p>
            <a:pPr algn="just">
              <a:buFont typeface="Arial" panose="020B0604020202020204" pitchFamily="34" charset="0"/>
              <a:buChar char="•"/>
            </a:pPr>
            <a:r>
              <a:rPr lang="en-GB" sz="2400" dirty="0" err="1">
                <a:latin typeface="Brill" panose="020F0602050406030203" pitchFamily="34" charset="0"/>
                <a:ea typeface="Brill" panose="020F0602050406030203" pitchFamily="34" charset="0"/>
              </a:rPr>
              <a:t>Hetzelfde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geldt</a:t>
            </a:r>
            <a:r>
              <a:rPr lang="en-GB" sz="2400" dirty="0">
                <a:latin typeface="Brill" panose="020F0602050406030203" pitchFamily="34" charset="0"/>
                <a:ea typeface="Brill" panose="020F0602050406030203" pitchFamily="34" charset="0"/>
              </a:rPr>
              <a:t> in de </a:t>
            </a:r>
            <a:r>
              <a:rPr lang="en-GB" sz="2400" dirty="0" err="1">
                <a:latin typeface="Brill" panose="020F0602050406030203" pitchFamily="34" charset="0"/>
                <a:ea typeface="Brill" panose="020F0602050406030203" pitchFamily="34" charset="0"/>
              </a:rPr>
              <a:t>meeste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secundaire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religies</a:t>
            </a:r>
            <a:r>
              <a:rPr lang="en-GB" sz="2400" dirty="0">
                <a:latin typeface="Brill" panose="020F0602050406030203" pitchFamily="34" charset="0"/>
                <a:ea typeface="Brill" panose="020F0602050406030203" pitchFamily="34" charset="0"/>
              </a:rPr>
              <a:t>, maar </a:t>
            </a:r>
            <a:r>
              <a:rPr lang="en-GB" sz="2400" dirty="0" err="1">
                <a:latin typeface="Brill" panose="020F0602050406030203" pitchFamily="34" charset="0"/>
                <a:ea typeface="Brill" panose="020F0602050406030203" pitchFamily="34" charset="0"/>
              </a:rPr>
              <a:t>misschien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hun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meest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recente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vormen</a:t>
            </a:r>
            <a:r>
              <a:rPr lang="en-GB" sz="2400" dirty="0">
                <a:latin typeface="Brill" panose="020F0602050406030203" pitchFamily="34" charset="0"/>
                <a:ea typeface="Brill" panose="020F0602050406030203" pitchFamily="34" charset="0"/>
              </a:rPr>
              <a:t>, die </a:t>
            </a:r>
            <a:r>
              <a:rPr lang="en-GB" sz="2400" dirty="0" err="1">
                <a:latin typeface="Brill" panose="020F0602050406030203" pitchFamily="34" charset="0"/>
                <a:ea typeface="Brill" panose="020F0602050406030203" pitchFamily="34" charset="0"/>
              </a:rPr>
              <a:t>veel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individualistischer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zijn</a:t>
            </a:r>
            <a:r>
              <a:rPr lang="en-GB" sz="2400" dirty="0">
                <a:latin typeface="Brill" panose="020F0602050406030203" pitchFamily="34" charset="0"/>
                <a:ea typeface="Brill" panose="020F0602050406030203" pitchFamily="34" charset="0"/>
              </a:rPr>
              <a:t>. Maar </a:t>
            </a:r>
            <a:r>
              <a:rPr lang="en-GB" sz="2400" dirty="0" err="1">
                <a:latin typeface="Brill" panose="020F0602050406030203" pitchFamily="34" charset="0"/>
                <a:ea typeface="Brill" panose="020F0602050406030203" pitchFamily="34" charset="0"/>
              </a:rPr>
              <a:t>als</a:t>
            </a:r>
            <a:r>
              <a:rPr lang="en-GB" sz="2400" dirty="0">
                <a:latin typeface="Brill" panose="020F0602050406030203" pitchFamily="34" charset="0"/>
                <a:ea typeface="Brill" panose="020F0602050406030203" pitchFamily="34" charset="0"/>
              </a:rPr>
              <a:t> u me </a:t>
            </a:r>
            <a:r>
              <a:rPr lang="en-GB" sz="2400" dirty="0" err="1">
                <a:latin typeface="Brill" panose="020F0602050406030203" pitchFamily="34" charset="0"/>
                <a:ea typeface="Brill" panose="020F0602050406030203" pitchFamily="34" charset="0"/>
              </a:rPr>
              <a:t>laat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chargeren</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normale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religieuze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perspectief</a:t>
            </a:r>
            <a:r>
              <a:rPr lang="en-GB" sz="2400" dirty="0">
                <a:latin typeface="Brill" panose="020F0602050406030203" pitchFamily="34" charset="0"/>
                <a:ea typeface="Brill" panose="020F0602050406030203" pitchFamily="34" charset="0"/>
              </a:rPr>
              <a:t> is de </a:t>
            </a:r>
            <a:r>
              <a:rPr lang="en-GB" sz="2400" dirty="0" err="1">
                <a:latin typeface="Brill" panose="020F0602050406030203" pitchFamily="34" charset="0"/>
                <a:ea typeface="Brill" panose="020F0602050406030203" pitchFamily="34" charset="0"/>
              </a:rPr>
              <a:t>vraag</a:t>
            </a:r>
            <a:r>
              <a:rPr lang="en-GB" sz="2400" dirty="0">
                <a:latin typeface="Brill" panose="020F0602050406030203" pitchFamily="34" charset="0"/>
                <a:ea typeface="Brill" panose="020F0602050406030203" pitchFamily="34" charset="0"/>
              </a:rPr>
              <a:t> ‘wat is de zin van </a:t>
            </a:r>
            <a:r>
              <a:rPr lang="en-GB" sz="2400" i="1" dirty="0" err="1">
                <a:latin typeface="Brill" panose="020F0602050406030203" pitchFamily="34" charset="0"/>
                <a:ea typeface="Brill" panose="020F0602050406030203" pitchFamily="34" charset="0"/>
              </a:rPr>
              <a:t>ons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bestaan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van ‘</a:t>
            </a:r>
            <a:r>
              <a:rPr lang="en-GB" sz="2400" i="1" dirty="0">
                <a:latin typeface="Brill" panose="020F0602050406030203" pitchFamily="34" charset="0"/>
                <a:ea typeface="Brill" panose="020F0602050406030203" pitchFamily="34" charset="0"/>
              </a:rPr>
              <a:t>het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bestaan</a:t>
            </a:r>
            <a:r>
              <a:rPr lang="en-GB" sz="2400" dirty="0">
                <a:latin typeface="Brill" panose="020F0602050406030203" pitchFamily="34" charset="0"/>
                <a:ea typeface="Brill" panose="020F0602050406030203" pitchFamily="34" charset="0"/>
              </a:rPr>
              <a:t>’</a:t>
            </a:r>
          </a:p>
          <a:p>
            <a:pPr algn="just">
              <a:buFont typeface="Wingdings" panose="05000000000000000000" pitchFamily="2" charset="2"/>
              <a:buChar char="§"/>
            </a:pP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423416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3266C-FA48-4812-9B1A-5D3D7DEB2F89}"/>
              </a:ext>
            </a:extLst>
          </p:cNvPr>
          <p:cNvSpPr>
            <a:spLocks noGrp="1"/>
          </p:cNvSpPr>
          <p:nvPr>
            <p:ph type="title"/>
          </p:nvPr>
        </p:nvSpPr>
        <p:spPr>
          <a:xfrm>
            <a:off x="646111" y="452718"/>
            <a:ext cx="9404723" cy="623607"/>
          </a:xfrm>
        </p:spPr>
        <p:txBody>
          <a:bodyPr/>
          <a:lstStyle/>
          <a:p>
            <a:r>
              <a:rPr lang="en-GB" dirty="0" err="1">
                <a:latin typeface="Brill" panose="020F0602050406030203" pitchFamily="34" charset="0"/>
                <a:ea typeface="Brill" panose="020F0602050406030203" pitchFamily="34" charset="0"/>
              </a:rPr>
              <a:t>Een</a:t>
            </a:r>
            <a:r>
              <a:rPr lang="en-GB" dirty="0">
                <a:latin typeface="Brill" panose="020F0602050406030203" pitchFamily="34" charset="0"/>
                <a:ea typeface="Brill" panose="020F0602050406030203" pitchFamily="34" charset="0"/>
              </a:rPr>
              <a:t> </a:t>
            </a:r>
            <a:r>
              <a:rPr lang="en-GB" dirty="0" err="1">
                <a:latin typeface="Brill" panose="020F0602050406030203" pitchFamily="34" charset="0"/>
                <a:ea typeface="Brill" panose="020F0602050406030203" pitchFamily="34" charset="0"/>
              </a:rPr>
              <a:t>persoonlijk</a:t>
            </a:r>
            <a:r>
              <a:rPr lang="en-GB" dirty="0">
                <a:latin typeface="Brill" panose="020F0602050406030203" pitchFamily="34" charset="0"/>
                <a:ea typeface="Brill" panose="020F0602050406030203" pitchFamily="34" charset="0"/>
              </a:rPr>
              <a:t> coda</a:t>
            </a:r>
          </a:p>
        </p:txBody>
      </p:sp>
      <p:sp>
        <p:nvSpPr>
          <p:cNvPr id="3" name="Tijdelijke aanduiding voor inhoud 2">
            <a:extLst>
              <a:ext uri="{FF2B5EF4-FFF2-40B4-BE49-F238E27FC236}">
                <a16:creationId xmlns:a16="http://schemas.microsoft.com/office/drawing/2014/main" id="{6F57A32D-7F97-4BBF-A000-6B4ABD8FE739}"/>
              </a:ext>
            </a:extLst>
          </p:cNvPr>
          <p:cNvSpPr>
            <a:spLocks noGrp="1"/>
          </p:cNvSpPr>
          <p:nvPr>
            <p:ph idx="1"/>
          </p:nvPr>
        </p:nvSpPr>
        <p:spPr>
          <a:xfrm>
            <a:off x="1103312" y="1219200"/>
            <a:ext cx="8946541" cy="5029199"/>
          </a:xfrm>
        </p:spPr>
        <p:txBody>
          <a:bodyPr>
            <a:normAutofit lnSpcReduction="10000"/>
          </a:bodyPr>
          <a:lstStyle/>
          <a:p>
            <a:pPr algn="just">
              <a:buFont typeface="Arial" panose="020B0604020202020204" pitchFamily="34" charset="0"/>
              <a:buChar char="•"/>
            </a:pPr>
            <a:r>
              <a:rPr lang="en-GB" sz="2400" dirty="0" err="1">
                <a:latin typeface="Brill" panose="020F0602050406030203" pitchFamily="34" charset="0"/>
                <a:ea typeface="Brill" panose="020F0602050406030203" pitchFamily="34" charset="0"/>
              </a:rPr>
              <a:t>Naast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mijn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historische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werk</a:t>
            </a:r>
            <a:r>
              <a:rPr lang="en-GB" sz="2400" dirty="0">
                <a:latin typeface="Brill" panose="020F0602050406030203" pitchFamily="34" charset="0"/>
                <a:ea typeface="Brill" panose="020F0602050406030203" pitchFamily="34" charset="0"/>
              </a:rPr>
              <a:t> prober </a:t>
            </a:r>
            <a:r>
              <a:rPr lang="en-GB" sz="2400" dirty="0" err="1">
                <a:latin typeface="Brill" panose="020F0602050406030203" pitchFamily="34" charset="0"/>
                <a:ea typeface="Brill" panose="020F0602050406030203" pitchFamily="34" charset="0"/>
              </a:rPr>
              <a:t>ik</a:t>
            </a:r>
            <a:r>
              <a:rPr lang="en-GB" sz="2400" dirty="0">
                <a:latin typeface="Brill" panose="020F0602050406030203" pitchFamily="34" charset="0"/>
                <a:ea typeface="Brill" panose="020F0602050406030203" pitchFamily="34" charset="0"/>
              </a:rPr>
              <a:t> me </a:t>
            </a:r>
            <a:r>
              <a:rPr lang="en-GB" sz="2400" dirty="0" err="1">
                <a:latin typeface="Brill" panose="020F0602050406030203" pitchFamily="34" charset="0"/>
                <a:ea typeface="Brill" panose="020F0602050406030203" pitchFamily="34" charset="0"/>
              </a:rPr>
              <a:t>ook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bezig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houden</a:t>
            </a:r>
            <a:r>
              <a:rPr lang="en-GB" sz="2400" dirty="0">
                <a:latin typeface="Brill" panose="020F0602050406030203" pitchFamily="34" charset="0"/>
                <a:ea typeface="Brill" panose="020F0602050406030203" pitchFamily="34" charset="0"/>
              </a:rPr>
              <a:t> met </a:t>
            </a:r>
            <a:r>
              <a:rPr lang="en-GB" sz="2400" dirty="0" err="1">
                <a:latin typeface="Brill" panose="020F0602050406030203" pitchFamily="34" charset="0"/>
                <a:ea typeface="Brill" panose="020F0602050406030203" pitchFamily="34" charset="0"/>
              </a:rPr>
              <a:t>religieuze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minderheden</a:t>
            </a:r>
            <a:r>
              <a:rPr lang="en-GB" sz="2400" dirty="0">
                <a:latin typeface="Brill" panose="020F0602050406030203" pitchFamily="34" charset="0"/>
                <a:ea typeface="Brill" panose="020F0602050406030203" pitchFamily="34" charset="0"/>
              </a:rPr>
              <a:t> in het Midden-</a:t>
            </a:r>
            <a:r>
              <a:rPr lang="en-GB" sz="2400" dirty="0" err="1">
                <a:latin typeface="Brill" panose="020F0602050406030203" pitchFamily="34" charset="0"/>
                <a:ea typeface="Brill" panose="020F0602050406030203" pitchFamily="34" charset="0"/>
              </a:rPr>
              <a:t>Oosten</a:t>
            </a:r>
            <a:endParaRPr lang="en-GB" sz="2400" dirty="0">
              <a:latin typeface="Brill" panose="020F0602050406030203" pitchFamily="34" charset="0"/>
              <a:ea typeface="Brill" panose="020F0602050406030203" pitchFamily="34" charset="0"/>
            </a:endParaRPr>
          </a:p>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De </a:t>
            </a:r>
            <a:r>
              <a:rPr lang="en-GB" sz="2400" dirty="0" err="1">
                <a:latin typeface="Brill" panose="020F0602050406030203" pitchFamily="34" charset="0"/>
                <a:ea typeface="Brill" panose="020F0602050406030203" pitchFamily="34" charset="0"/>
              </a:rPr>
              <a:t>laatste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dertig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jaar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zie</a:t>
            </a:r>
            <a:r>
              <a:rPr lang="en-GB" sz="2400" dirty="0">
                <a:latin typeface="Brill" panose="020F0602050406030203" pitchFamily="34" charset="0"/>
                <a:ea typeface="Brill" panose="020F0602050406030203" pitchFamily="34" charset="0"/>
              </a:rPr>
              <a:t> je </a:t>
            </a:r>
            <a:r>
              <a:rPr lang="en-GB" sz="2400" dirty="0" err="1">
                <a:latin typeface="Brill" panose="020F0602050406030203" pitchFamily="34" charset="0"/>
                <a:ea typeface="Brill" panose="020F0602050406030203" pitchFamily="34" charset="0"/>
              </a:rPr>
              <a:t>daar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zowel</a:t>
            </a:r>
            <a:r>
              <a:rPr lang="en-GB" sz="2400" dirty="0">
                <a:latin typeface="Brill" panose="020F0602050406030203" pitchFamily="34" charset="0"/>
                <a:ea typeface="Brill" panose="020F0602050406030203" pitchFamily="34" charset="0"/>
              </a:rPr>
              <a:t> in de </a:t>
            </a:r>
            <a:r>
              <a:rPr lang="en-GB" sz="2400" dirty="0" err="1">
                <a:latin typeface="Brill" panose="020F0602050406030203" pitchFamily="34" charset="0"/>
                <a:ea typeface="Brill" panose="020F0602050406030203" pitchFamily="34" charset="0"/>
              </a:rPr>
              <a:t>gemeenschappen</a:t>
            </a:r>
            <a:r>
              <a:rPr lang="en-GB" sz="2400" dirty="0">
                <a:latin typeface="Brill" panose="020F0602050406030203" pitchFamily="34" charset="0"/>
                <a:ea typeface="Brill" panose="020F0602050406030203" pitchFamily="34" charset="0"/>
              </a:rPr>
              <a:t> die </a:t>
            </a:r>
            <a:r>
              <a:rPr lang="en-GB" sz="2400" dirty="0" err="1">
                <a:latin typeface="Brill" panose="020F0602050406030203" pitchFamily="34" charset="0"/>
                <a:ea typeface="Brill" panose="020F0602050406030203" pitchFamily="34" charset="0"/>
              </a:rPr>
              <a:t>nog</a:t>
            </a:r>
            <a:r>
              <a:rPr lang="en-GB" sz="2400" dirty="0">
                <a:latin typeface="Brill" panose="020F0602050406030203" pitchFamily="34" charset="0"/>
                <a:ea typeface="Brill" panose="020F0602050406030203" pitchFamily="34" charset="0"/>
              </a:rPr>
              <a:t> in het Midden-</a:t>
            </a:r>
            <a:r>
              <a:rPr lang="en-GB" sz="2400" dirty="0" err="1">
                <a:latin typeface="Brill" panose="020F0602050406030203" pitchFamily="34" charset="0"/>
                <a:ea typeface="Brill" panose="020F0602050406030203" pitchFamily="34" charset="0"/>
              </a:rPr>
              <a:t>Oosten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wonen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als</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hun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vaak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grote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diasporagemeenschappen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verschuiving</a:t>
            </a:r>
            <a:r>
              <a:rPr lang="en-GB" sz="2400" dirty="0">
                <a:latin typeface="Brill" panose="020F0602050406030203" pitchFamily="34" charset="0"/>
                <a:ea typeface="Brill" panose="020F0602050406030203" pitchFamily="34" charset="0"/>
              </a:rPr>
              <a:t> van het </a:t>
            </a:r>
            <a:r>
              <a:rPr lang="en-GB" sz="2400" dirty="0" err="1">
                <a:latin typeface="Brill" panose="020F0602050406030203" pitchFamily="34" charset="0"/>
                <a:ea typeface="Brill" panose="020F0602050406030203" pitchFamily="34" charset="0"/>
              </a:rPr>
              <a:t>kernnarratief</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gemeenschap</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bijeen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moet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houden</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verhaal</a:t>
            </a:r>
            <a:r>
              <a:rPr lang="en-GB" sz="2400" dirty="0">
                <a:latin typeface="Brill" panose="020F0602050406030203" pitchFamily="34" charset="0"/>
                <a:ea typeface="Brill" panose="020F0602050406030203" pitchFamily="34" charset="0"/>
              </a:rPr>
              <a:t> over </a:t>
            </a:r>
            <a:r>
              <a:rPr lang="en-GB" sz="2400" dirty="0" err="1">
                <a:latin typeface="Brill" panose="020F0602050406030203" pitchFamily="34" charset="0"/>
                <a:ea typeface="Brill" panose="020F0602050406030203" pitchFamily="34" charset="0"/>
              </a:rPr>
              <a:t>goddelijke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uitverkiezing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verhaal</a:t>
            </a:r>
            <a:r>
              <a:rPr lang="en-GB" sz="2400" dirty="0">
                <a:latin typeface="Brill" panose="020F0602050406030203" pitchFamily="34" charset="0"/>
                <a:ea typeface="Brill" panose="020F0602050406030203" pitchFamily="34" charset="0"/>
              </a:rPr>
              <a:t> over </a:t>
            </a:r>
            <a:r>
              <a:rPr lang="en-GB" sz="2400" dirty="0" err="1">
                <a:latin typeface="Brill" panose="020F0602050406030203" pitchFamily="34" charset="0"/>
                <a:ea typeface="Brill" panose="020F0602050406030203" pitchFamily="34" charset="0"/>
              </a:rPr>
              <a:t>collectief</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lijden</a:t>
            </a:r>
            <a:r>
              <a:rPr lang="en-GB" sz="2400" dirty="0">
                <a:latin typeface="Brill" panose="020F0602050406030203" pitchFamily="34" charset="0"/>
                <a:ea typeface="Brill" panose="020F0602050406030203" pitchFamily="34" charset="0"/>
              </a:rPr>
              <a:t> (“why do they hate us so much?”)</a:t>
            </a:r>
          </a:p>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Het is </a:t>
            </a:r>
            <a:r>
              <a:rPr lang="en-GB" sz="2400" dirty="0" err="1">
                <a:latin typeface="Brill" panose="020F0602050406030203" pitchFamily="34" charset="0"/>
                <a:ea typeface="Brill" panose="020F0602050406030203" pitchFamily="34" charset="0"/>
              </a:rPr>
              <a:t>onmiskenbaar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deze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gemeenschappen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gruwelijke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recente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geschiedenis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hebben</a:t>
            </a:r>
            <a:r>
              <a:rPr lang="en-GB" sz="2400" dirty="0">
                <a:latin typeface="Brill" panose="020F0602050406030203" pitchFamily="34" charset="0"/>
                <a:ea typeface="Brill" panose="020F0602050406030203" pitchFamily="34" charset="0"/>
              </a:rPr>
              <a:t>, maar </a:t>
            </a:r>
            <a:r>
              <a:rPr lang="en-GB" sz="2400" dirty="0" err="1">
                <a:latin typeface="Brill" panose="020F0602050406030203" pitchFamily="34" charset="0"/>
                <a:ea typeface="Brill" panose="020F0602050406030203" pitchFamily="34" charset="0"/>
              </a:rPr>
              <a:t>ik</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vraag</a:t>
            </a:r>
            <a:r>
              <a:rPr lang="en-GB" sz="2400" dirty="0">
                <a:latin typeface="Brill" panose="020F0602050406030203" pitchFamily="34" charset="0"/>
                <a:ea typeface="Brill" panose="020F0602050406030203" pitchFamily="34" charset="0"/>
              </a:rPr>
              <a:t> me </a:t>
            </a:r>
            <a:r>
              <a:rPr lang="en-GB" sz="2400" dirty="0" err="1">
                <a:latin typeface="Brill" panose="020F0602050406030203" pitchFamily="34" charset="0"/>
                <a:ea typeface="Brill" panose="020F0602050406030203" pitchFamily="34" charset="0"/>
              </a:rPr>
              <a:t>altijd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af</a:t>
            </a:r>
            <a:r>
              <a:rPr lang="en-GB" sz="2400" dirty="0">
                <a:latin typeface="Brill" panose="020F0602050406030203" pitchFamily="34" charset="0"/>
                <a:ea typeface="Brill" panose="020F0602050406030203" pitchFamily="34" charset="0"/>
              </a:rPr>
              <a:t> hoe lang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verhaal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kan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blijven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werken</a:t>
            </a:r>
            <a:endParaRPr lang="en-GB" sz="2400" dirty="0">
              <a:latin typeface="Brill" panose="020F0602050406030203" pitchFamily="34" charset="0"/>
              <a:ea typeface="Brill" panose="020F0602050406030203" pitchFamily="34" charset="0"/>
            </a:endParaRPr>
          </a:p>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In het </a:t>
            </a:r>
            <a:r>
              <a:rPr lang="en-GB" sz="2400" dirty="0" err="1">
                <a:latin typeface="Brill" panose="020F0602050406030203" pitchFamily="34" charset="0"/>
                <a:ea typeface="Brill" panose="020F0602050406030203" pitchFamily="34" charset="0"/>
              </a:rPr>
              <a:t>geval</a:t>
            </a:r>
            <a:r>
              <a:rPr lang="en-GB" sz="2400" dirty="0">
                <a:latin typeface="Brill" panose="020F0602050406030203" pitchFamily="34" charset="0"/>
                <a:ea typeface="Brill" panose="020F0602050406030203" pitchFamily="34" charset="0"/>
              </a:rPr>
              <a:t> van de </a:t>
            </a:r>
            <a:r>
              <a:rPr lang="en-GB" sz="2400" dirty="0" err="1">
                <a:latin typeface="Brill" panose="020F0602050406030203" pitchFamily="34" charset="0"/>
                <a:ea typeface="Brill" panose="020F0602050406030203" pitchFamily="34" charset="0"/>
              </a:rPr>
              <a:t>Vrijmetselarij</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leidt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uiteraard</a:t>
            </a:r>
            <a:r>
              <a:rPr lang="en-GB" sz="2400" dirty="0">
                <a:latin typeface="Brill" panose="020F0602050406030203" pitchFamily="34" charset="0"/>
                <a:ea typeface="Brill" panose="020F0602050406030203" pitchFamily="34" charset="0"/>
              </a:rPr>
              <a:t> tot de </a:t>
            </a:r>
            <a:r>
              <a:rPr lang="en-GB" sz="2400" dirty="0" err="1">
                <a:latin typeface="Brill" panose="020F0602050406030203" pitchFamily="34" charset="0"/>
                <a:ea typeface="Brill" panose="020F0602050406030203" pitchFamily="34" charset="0"/>
              </a:rPr>
              <a:t>vraag</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broederschap</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zelf</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kunnen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betekenen</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deze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tijd</a:t>
            </a:r>
            <a:endParaRPr lang="en-GB" sz="2400" dirty="0">
              <a:latin typeface="Brill" panose="020F0602050406030203" pitchFamily="34" charset="0"/>
              <a:ea typeface="Brill" panose="020F0602050406030203" pitchFamily="34" charset="0"/>
            </a:endParaRPr>
          </a:p>
          <a:p>
            <a:pPr>
              <a:buFont typeface="Arial" panose="020B0604020202020204" pitchFamily="34" charset="0"/>
              <a:buChar char="•"/>
            </a:pP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316352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Garamond" panose="02020404030301010803" pitchFamily="18" charset="0"/>
              </a:rPr>
              <a:t>Van waar kunnen/zullen/moeten we vertrekken?</a:t>
            </a:r>
          </a:p>
        </p:txBody>
      </p:sp>
      <p:sp>
        <p:nvSpPr>
          <p:cNvPr id="3" name="Tijdelijke aanduiding voor inhoud 2"/>
          <p:cNvSpPr>
            <a:spLocks noGrp="1"/>
          </p:cNvSpPr>
          <p:nvPr>
            <p:ph idx="1"/>
          </p:nvPr>
        </p:nvSpPr>
        <p:spPr/>
        <p:txBody>
          <a:bodyPr>
            <a:normAutofit/>
          </a:bodyPr>
          <a:lstStyle/>
          <a:p>
            <a:r>
              <a:rPr lang="nl-NL" sz="2800" dirty="0">
                <a:latin typeface="Garamond" panose="02020404030301010803" pitchFamily="18" charset="0"/>
              </a:rPr>
              <a:t>We maken een afspraak: methodologisch relativisme</a:t>
            </a:r>
          </a:p>
          <a:p>
            <a:r>
              <a:rPr lang="nl-NL" sz="2800" dirty="0">
                <a:latin typeface="Garamond" panose="02020404030301010803" pitchFamily="18" charset="0"/>
              </a:rPr>
              <a:t>En nog een: cultuurrelativisme is </a:t>
            </a:r>
            <a:r>
              <a:rPr lang="nl-NL" sz="2800" i="1" dirty="0">
                <a:latin typeface="Garamond" panose="02020404030301010803" pitchFamily="18" charset="0"/>
              </a:rPr>
              <a:t>geen</a:t>
            </a:r>
            <a:r>
              <a:rPr lang="nl-NL" sz="2800" dirty="0">
                <a:latin typeface="Garamond" panose="02020404030301010803" pitchFamily="18" charset="0"/>
              </a:rPr>
              <a:t> moreel relativisme</a:t>
            </a:r>
          </a:p>
          <a:p>
            <a:endParaRPr lang="nl-NL" sz="2800" dirty="0">
              <a:latin typeface="Garamond" panose="02020404030301010803" pitchFamily="18"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465" y="3593242"/>
            <a:ext cx="4450234" cy="2584007"/>
          </a:xfrm>
          <a:prstGeom prst="rect">
            <a:avLst/>
          </a:prstGeom>
        </p:spPr>
      </p:pic>
    </p:spTree>
    <p:extLst>
      <p:ext uri="{BB962C8B-B14F-4D97-AF65-F5344CB8AC3E}">
        <p14:creationId xmlns:p14="http://schemas.microsoft.com/office/powerpoint/2010/main" val="126990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82958"/>
          </a:xfrm>
        </p:spPr>
        <p:txBody>
          <a:bodyPr/>
          <a:lstStyle/>
          <a:p>
            <a:r>
              <a:rPr lang="nl-NL" sz="3600" dirty="0">
                <a:latin typeface="Brill" panose="020F0602050406030203" pitchFamily="34" charset="0"/>
                <a:ea typeface="Brill" panose="020F0602050406030203" pitchFamily="34" charset="0"/>
              </a:rPr>
              <a:t>Een tweede afspraak: methodologisch atheïsme</a:t>
            </a:r>
          </a:p>
        </p:txBody>
      </p:sp>
      <p:sp>
        <p:nvSpPr>
          <p:cNvPr id="3" name="Tijdelijke aanduiding voor inhoud 2"/>
          <p:cNvSpPr>
            <a:spLocks noGrp="1"/>
          </p:cNvSpPr>
          <p:nvPr>
            <p:ph idx="1"/>
          </p:nvPr>
        </p:nvSpPr>
        <p:spPr>
          <a:xfrm>
            <a:off x="1103312" y="1309816"/>
            <a:ext cx="8946541" cy="4938583"/>
          </a:xfrm>
        </p:spPr>
        <p:txBody>
          <a:bodyPr>
            <a:normAutofit/>
          </a:bodyPr>
          <a:lstStyle/>
          <a:p>
            <a:pPr algn="just">
              <a:buFont typeface="Arial" panose="020B0604020202020204" pitchFamily="34" charset="0"/>
              <a:buChar char="•"/>
            </a:pPr>
            <a:r>
              <a:rPr lang="nl-NL" sz="2800" dirty="0">
                <a:latin typeface="Brill" panose="020F0602050406030203" pitchFamily="34" charset="0"/>
                <a:ea typeface="Brill" panose="020F0602050406030203" pitchFamily="34" charset="0"/>
              </a:rPr>
              <a:t>De wetenschappelijke studie van religie is (of wenst te zijn) een ‘empirische’ discipline, net als alle andere</a:t>
            </a:r>
          </a:p>
          <a:p>
            <a:pPr algn="just">
              <a:buFont typeface="Arial" panose="020B0604020202020204" pitchFamily="34" charset="0"/>
              <a:buChar char="•"/>
            </a:pPr>
            <a:r>
              <a:rPr lang="nl-NL" sz="2800" dirty="0">
                <a:latin typeface="Brill" panose="020F0602050406030203" pitchFamily="34" charset="0"/>
                <a:ea typeface="Brill" panose="020F0602050406030203" pitchFamily="34" charset="0"/>
              </a:rPr>
              <a:t>Dat betekent dat wij religie bestuderen als mensenwerk en dat we geen oordeel hebben of geven over de vraag naar de </a:t>
            </a:r>
            <a:r>
              <a:rPr lang="nl-NL" sz="2800" i="1" dirty="0">
                <a:latin typeface="Brill" panose="020F0602050406030203" pitchFamily="34" charset="0"/>
                <a:ea typeface="Brill" panose="020F0602050406030203" pitchFamily="34" charset="0"/>
              </a:rPr>
              <a:t>waarheid</a:t>
            </a:r>
            <a:r>
              <a:rPr lang="nl-NL" sz="2800" dirty="0">
                <a:latin typeface="Brill" panose="020F0602050406030203" pitchFamily="34" charset="0"/>
                <a:ea typeface="Brill" panose="020F0602050406030203" pitchFamily="34" charset="0"/>
              </a:rPr>
              <a:t> van religieuze claims: we behandelen ze als religieuze </a:t>
            </a:r>
            <a:r>
              <a:rPr lang="nl-NL" sz="2800" i="1" dirty="0">
                <a:latin typeface="Brill" panose="020F0602050406030203" pitchFamily="34" charset="0"/>
                <a:ea typeface="Brill" panose="020F0602050406030203" pitchFamily="34" charset="0"/>
              </a:rPr>
              <a:t>claims</a:t>
            </a:r>
            <a:endParaRPr lang="nl-NL" sz="2800" dirty="0">
              <a:latin typeface="Brill" panose="020F0602050406030203" pitchFamily="34" charset="0"/>
              <a:ea typeface="Brill" panose="020F0602050406030203" pitchFamily="34" charset="0"/>
            </a:endParaRPr>
          </a:p>
          <a:p>
            <a:pPr algn="just">
              <a:buFont typeface="Arial" panose="020B0604020202020204" pitchFamily="34" charset="0"/>
              <a:buChar char="•"/>
            </a:pPr>
            <a:r>
              <a:rPr lang="nl-NL" sz="2800" dirty="0">
                <a:latin typeface="Brill" panose="020F0602050406030203" pitchFamily="34" charset="0"/>
                <a:ea typeface="Brill" panose="020F0602050406030203" pitchFamily="34" charset="0"/>
              </a:rPr>
              <a:t>M.a.w., wij zijn niet geïnteresseerd in de vraag of God bestaat – en dus ook niet in dezelfde vraag over alle andere goden, geesten, spoken, kabouters, wetten van karma, </a:t>
            </a:r>
            <a:r>
              <a:rPr lang="nl-NL" sz="2800" dirty="0" err="1">
                <a:latin typeface="Brill" panose="020F0602050406030203" pitchFamily="34" charset="0"/>
                <a:ea typeface="Brill" panose="020F0602050406030203" pitchFamily="34" charset="0"/>
              </a:rPr>
              <a:t>the</a:t>
            </a:r>
            <a:r>
              <a:rPr lang="nl-NL" sz="2800" dirty="0">
                <a:latin typeface="Brill" panose="020F0602050406030203" pitchFamily="34" charset="0"/>
                <a:ea typeface="Brill" panose="020F0602050406030203" pitchFamily="34" charset="0"/>
              </a:rPr>
              <a:t> Force. Wij bestuderen ze alle(n) als ‘veronderstelde’ werkelijkheden</a:t>
            </a:r>
          </a:p>
        </p:txBody>
      </p:sp>
    </p:spTree>
    <p:extLst>
      <p:ext uri="{BB962C8B-B14F-4D97-AF65-F5344CB8AC3E}">
        <p14:creationId xmlns:p14="http://schemas.microsoft.com/office/powerpoint/2010/main" val="32704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41768"/>
          </a:xfrm>
        </p:spPr>
        <p:txBody>
          <a:bodyPr/>
          <a:lstStyle/>
          <a:p>
            <a:r>
              <a:rPr lang="nl-NL" dirty="0">
                <a:latin typeface="Brill" panose="020F0602050406030203" pitchFamily="34" charset="0"/>
                <a:ea typeface="Brill" panose="020F0602050406030203" pitchFamily="34" charset="0"/>
              </a:rPr>
              <a:t>Religies in twee types</a:t>
            </a:r>
          </a:p>
        </p:txBody>
      </p:sp>
      <p:sp>
        <p:nvSpPr>
          <p:cNvPr id="3" name="Tijdelijke aanduiding voor inhoud 2"/>
          <p:cNvSpPr>
            <a:spLocks noGrp="1"/>
          </p:cNvSpPr>
          <p:nvPr>
            <p:ph idx="1"/>
          </p:nvPr>
        </p:nvSpPr>
        <p:spPr>
          <a:xfrm>
            <a:off x="1103312" y="1367482"/>
            <a:ext cx="8946541" cy="4880918"/>
          </a:xfrm>
        </p:spPr>
        <p:txBody>
          <a:bodyPr>
            <a:noAutofit/>
          </a:bodyPr>
          <a:lstStyle/>
          <a:p>
            <a:pPr lvl="1" algn="just">
              <a:buFont typeface="Wingdings" panose="05000000000000000000" pitchFamily="2" charset="2"/>
              <a:buChar char="§"/>
            </a:pPr>
            <a:r>
              <a:rPr lang="nl-NL" sz="2300" dirty="0">
                <a:latin typeface="Brill" panose="020F0602050406030203" pitchFamily="34" charset="0"/>
                <a:ea typeface="Brill" panose="020F0602050406030203" pitchFamily="34" charset="0"/>
              </a:rPr>
              <a:t>Gemeenschapsgodsdiensten: dit zijn religies die je ‘hebt’, die horen bij een andere sociale eenheid (een volk). Ze zijn ‘</a:t>
            </a:r>
            <a:r>
              <a:rPr lang="nl-NL" sz="2300" dirty="0" err="1">
                <a:latin typeface="Brill" panose="020F0602050406030203" pitchFamily="34" charset="0"/>
                <a:ea typeface="Brill" panose="020F0602050406030203" pitchFamily="34" charset="0"/>
              </a:rPr>
              <a:t>etnospecifiek</a:t>
            </a:r>
            <a:r>
              <a:rPr lang="nl-NL" sz="2300" dirty="0">
                <a:latin typeface="Brill" panose="020F0602050406030203" pitchFamily="34" charset="0"/>
                <a:ea typeface="Brill" panose="020F0602050406030203" pitchFamily="34" charset="0"/>
              </a:rPr>
              <a:t>’, meest niet gesystematiseerd en moeilijk te onderscheiden van cultuur, samenleving, politiek. Ze vereisen geen ‘instemming’, maar wel ‘meedoen’. (voorbeelden: Griekse religie, Hindoeïsme)</a:t>
            </a:r>
          </a:p>
          <a:p>
            <a:pPr lvl="1" algn="just">
              <a:buFont typeface="Wingdings" panose="05000000000000000000" pitchFamily="2" charset="2"/>
              <a:buChar char="§"/>
            </a:pPr>
            <a:r>
              <a:rPr lang="nl-NL" sz="2300" dirty="0">
                <a:latin typeface="Brill" panose="020F0602050406030203" pitchFamily="34" charset="0"/>
                <a:ea typeface="Brill" panose="020F0602050406030203" pitchFamily="34" charset="0"/>
              </a:rPr>
              <a:t>Religieuze gemeenschappen: dit zijn religies die wortelen in een </a:t>
            </a:r>
            <a:r>
              <a:rPr lang="nl-NL" sz="2300" i="1" dirty="0">
                <a:latin typeface="Brill" panose="020F0602050406030203" pitchFamily="34" charset="0"/>
                <a:ea typeface="Brill" panose="020F0602050406030203" pitchFamily="34" charset="0"/>
              </a:rPr>
              <a:t>ontkenning</a:t>
            </a:r>
            <a:r>
              <a:rPr lang="nl-NL" sz="2300" dirty="0">
                <a:latin typeface="Brill" panose="020F0602050406030203" pitchFamily="34" charset="0"/>
                <a:ea typeface="Brill" panose="020F0602050406030203" pitchFamily="34" charset="0"/>
              </a:rPr>
              <a:t> van het belang van geboorte/volk/taal/familie, of religies die je </a:t>
            </a:r>
            <a:r>
              <a:rPr lang="nl-NL" sz="2300" i="1" dirty="0">
                <a:latin typeface="Brill" panose="020F0602050406030203" pitchFamily="34" charset="0"/>
                <a:ea typeface="Brill" panose="020F0602050406030203" pitchFamily="34" charset="0"/>
              </a:rPr>
              <a:t>bent</a:t>
            </a:r>
            <a:r>
              <a:rPr lang="nl-NL" sz="2300" dirty="0">
                <a:latin typeface="Brill" panose="020F0602050406030203" pitchFamily="34" charset="0"/>
                <a:ea typeface="Brill" panose="020F0602050406030203" pitchFamily="34" charset="0"/>
              </a:rPr>
              <a:t> en die daarom anders (en wel makkelijker) institutionaliseren en als een aparte textuur binnen complexe samenlevingen herkenbaar zijn. (voorbeelden: Christendam, Islam, Boeddhisme).</a:t>
            </a:r>
          </a:p>
          <a:p>
            <a:pPr lvl="1" algn="just">
              <a:buFont typeface="Wingdings" panose="05000000000000000000" pitchFamily="2" charset="2"/>
              <a:buChar char="§"/>
            </a:pPr>
            <a:r>
              <a:rPr lang="nl-NL" sz="2300" dirty="0">
                <a:latin typeface="Brill" panose="020F0602050406030203" pitchFamily="34" charset="0"/>
                <a:ea typeface="Brill" panose="020F0602050406030203" pitchFamily="34" charset="0"/>
              </a:rPr>
              <a:t>Deze twee kerntypes (Jan </a:t>
            </a:r>
            <a:r>
              <a:rPr lang="nl-NL" sz="2300" dirty="0" err="1">
                <a:latin typeface="Brill" panose="020F0602050406030203" pitchFamily="34" charset="0"/>
                <a:ea typeface="Brill" panose="020F0602050406030203" pitchFamily="34" charset="0"/>
              </a:rPr>
              <a:t>Assmann</a:t>
            </a:r>
            <a:r>
              <a:rPr lang="nl-NL" sz="2300" dirty="0">
                <a:latin typeface="Brill" panose="020F0602050406030203" pitchFamily="34" charset="0"/>
                <a:ea typeface="Brill" panose="020F0602050406030203" pitchFamily="34" charset="0"/>
              </a:rPr>
              <a:t>: ‘primair’ en ‘secundair’) gedragen en ontwikkelen zichzelf op volstrekt eigen manieren. </a:t>
            </a:r>
          </a:p>
        </p:txBody>
      </p:sp>
    </p:spTree>
    <p:extLst>
      <p:ext uri="{BB962C8B-B14F-4D97-AF65-F5344CB8AC3E}">
        <p14:creationId xmlns:p14="http://schemas.microsoft.com/office/powerpoint/2010/main" val="380884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74720"/>
          </a:xfrm>
        </p:spPr>
        <p:txBody>
          <a:bodyPr/>
          <a:lstStyle/>
          <a:p>
            <a:r>
              <a:rPr lang="nl-NL" sz="3600" dirty="0">
                <a:latin typeface="Brill" panose="020F0602050406030203" pitchFamily="34" charset="0"/>
                <a:ea typeface="Brill" panose="020F0602050406030203" pitchFamily="34" charset="0"/>
              </a:rPr>
              <a:t>Hoofdkenmerken van religies van het ‘tweede type’</a:t>
            </a:r>
          </a:p>
        </p:txBody>
      </p:sp>
      <p:sp>
        <p:nvSpPr>
          <p:cNvPr id="3" name="Tijdelijke aanduiding voor inhoud 2"/>
          <p:cNvSpPr>
            <a:spLocks noGrp="1"/>
          </p:cNvSpPr>
          <p:nvPr>
            <p:ph idx="1"/>
          </p:nvPr>
        </p:nvSpPr>
        <p:spPr>
          <a:xfrm>
            <a:off x="1103312" y="1227438"/>
            <a:ext cx="8946541" cy="5020961"/>
          </a:xfrm>
        </p:spPr>
        <p:txBody>
          <a:bodyPr>
            <a:normAutofit/>
          </a:bodyPr>
          <a:lstStyle/>
          <a:p>
            <a:pPr>
              <a:buFont typeface="Wingdings" panose="05000000000000000000" pitchFamily="2" charset="2"/>
              <a:buChar char="§"/>
            </a:pPr>
            <a:r>
              <a:rPr lang="nl-NL" sz="2400" dirty="0">
                <a:latin typeface="Brill" panose="020F0602050406030203" pitchFamily="34" charset="0"/>
                <a:ea typeface="Brill" panose="020F0602050406030203" pitchFamily="34" charset="0"/>
              </a:rPr>
              <a:t>Recenter in de geschiedenis van de mensheid (eerste voorbeeld: het </a:t>
            </a:r>
            <a:r>
              <a:rPr lang="nl-NL" sz="2400" dirty="0" err="1">
                <a:latin typeface="Brill" panose="020F0602050406030203" pitchFamily="34" charset="0"/>
                <a:ea typeface="Brill" panose="020F0602050406030203" pitchFamily="34" charset="0"/>
              </a:rPr>
              <a:t>zoroastrisme</a:t>
            </a:r>
            <a:r>
              <a:rPr lang="nl-NL" sz="2400" dirty="0">
                <a:latin typeface="Brill" panose="020F0602050406030203" pitchFamily="34" charset="0"/>
                <a:ea typeface="Brill" panose="020F0602050406030203" pitchFamily="34" charset="0"/>
              </a:rPr>
              <a:t>, ongeveer rond het jaar 1000 v.Chr.)</a:t>
            </a:r>
          </a:p>
          <a:p>
            <a:pPr>
              <a:buFont typeface="Wingdings" panose="05000000000000000000" pitchFamily="2" charset="2"/>
              <a:buChar char="§"/>
            </a:pPr>
            <a:r>
              <a:rPr lang="nl-NL" sz="2400" dirty="0">
                <a:latin typeface="Brill" panose="020F0602050406030203" pitchFamily="34" charset="0"/>
                <a:ea typeface="Brill" panose="020F0602050406030203" pitchFamily="34" charset="0"/>
              </a:rPr>
              <a:t>Ze denken na over hun eigen bestaan, inclusief hun eigen (meest niet al te diepe) geschiedenis. </a:t>
            </a:r>
            <a:r>
              <a:rPr lang="nl-NL" sz="2400" i="1" dirty="0">
                <a:latin typeface="Brill" panose="020F0602050406030203" pitchFamily="34" charset="0"/>
                <a:ea typeface="Brill" panose="020F0602050406030203" pitchFamily="34" charset="0"/>
              </a:rPr>
              <a:t>Ze weten dat ze bestaan </a:t>
            </a:r>
            <a:r>
              <a:rPr lang="nl-NL" sz="2400" dirty="0">
                <a:latin typeface="Brill" panose="020F0602050406030203" pitchFamily="34" charset="0"/>
                <a:ea typeface="Brill" panose="020F0602050406030203" pitchFamily="34" charset="0"/>
              </a:rPr>
              <a:t>en dat doet ertoe</a:t>
            </a:r>
          </a:p>
          <a:p>
            <a:pPr>
              <a:buFont typeface="Wingdings" panose="05000000000000000000" pitchFamily="2" charset="2"/>
              <a:buChar char="§"/>
            </a:pPr>
            <a:r>
              <a:rPr lang="nl-NL" sz="2400" dirty="0">
                <a:latin typeface="Brill" panose="020F0602050406030203" pitchFamily="34" charset="0"/>
                <a:ea typeface="Brill" panose="020F0602050406030203" pitchFamily="34" charset="0"/>
              </a:rPr>
              <a:t>Hiermee krijgt </a:t>
            </a:r>
            <a:r>
              <a:rPr lang="nl-NL" sz="2400" i="1" dirty="0">
                <a:latin typeface="Brill" panose="020F0602050406030203" pitchFamily="34" charset="0"/>
                <a:ea typeface="Brill" panose="020F0602050406030203" pitchFamily="34" charset="0"/>
              </a:rPr>
              <a:t>geschiedenis</a:t>
            </a:r>
            <a:r>
              <a:rPr lang="nl-NL" sz="2400" dirty="0">
                <a:latin typeface="Brill" panose="020F0602050406030203" pitchFamily="34" charset="0"/>
                <a:ea typeface="Brill" panose="020F0602050406030203" pitchFamily="34" charset="0"/>
              </a:rPr>
              <a:t> een ander, meest teleologisch, karakter: het wordt </a:t>
            </a:r>
            <a:r>
              <a:rPr lang="nl-NL" sz="2400" i="1" dirty="0">
                <a:latin typeface="Brill" panose="020F0602050406030203" pitchFamily="34" charset="0"/>
                <a:ea typeface="Brill" panose="020F0602050406030203" pitchFamily="34" charset="0"/>
              </a:rPr>
              <a:t>heilsgeschiedenis</a:t>
            </a:r>
          </a:p>
          <a:p>
            <a:pPr>
              <a:buFont typeface="Wingdings" panose="05000000000000000000" pitchFamily="2" charset="2"/>
              <a:buChar char="§"/>
            </a:pPr>
            <a:r>
              <a:rPr lang="nl-NL" sz="2400" dirty="0">
                <a:latin typeface="Brill" panose="020F0602050406030203" pitchFamily="34" charset="0"/>
                <a:ea typeface="Brill" panose="020F0602050406030203" pitchFamily="34" charset="0"/>
              </a:rPr>
              <a:t>Deze religies komen met een samenvatting; dat stelt ze in staat te reizen zonder grote volksverhuizing, maar in processen van </a:t>
            </a:r>
            <a:r>
              <a:rPr lang="nl-NL" sz="2400" i="1" dirty="0">
                <a:latin typeface="Brill" panose="020F0602050406030203" pitchFamily="34" charset="0"/>
                <a:ea typeface="Brill" panose="020F0602050406030203" pitchFamily="34" charset="0"/>
              </a:rPr>
              <a:t>bekering</a:t>
            </a:r>
            <a:endParaRPr lang="nl-NL" sz="2400" dirty="0">
              <a:latin typeface="Brill" panose="020F0602050406030203" pitchFamily="34" charset="0"/>
              <a:ea typeface="Brill" panose="020F0602050406030203" pitchFamily="34" charset="0"/>
            </a:endParaRPr>
          </a:p>
          <a:p>
            <a:pPr>
              <a:buFont typeface="Wingdings" panose="05000000000000000000" pitchFamily="2" charset="2"/>
              <a:buChar char="§"/>
            </a:pPr>
            <a:r>
              <a:rPr lang="nl-NL" sz="2400" dirty="0">
                <a:latin typeface="Brill" panose="020F0602050406030203" pitchFamily="34" charset="0"/>
                <a:ea typeface="Brill" panose="020F0602050406030203" pitchFamily="34" charset="0"/>
              </a:rPr>
              <a:t>Het ritueel wordt losgemaakt van </a:t>
            </a:r>
            <a:r>
              <a:rPr lang="nl-NL" sz="2400" i="1" dirty="0">
                <a:latin typeface="Brill" panose="020F0602050406030203" pitchFamily="34" charset="0"/>
                <a:ea typeface="Brill" panose="020F0602050406030203" pitchFamily="34" charset="0"/>
              </a:rPr>
              <a:t>plaats</a:t>
            </a:r>
            <a:r>
              <a:rPr lang="nl-NL" sz="2400" dirty="0">
                <a:latin typeface="Brill" panose="020F0602050406030203" pitchFamily="34" charset="0"/>
                <a:ea typeface="Brill" panose="020F0602050406030203" pitchFamily="34" charset="0"/>
              </a:rPr>
              <a:t> en meer gelokaliseerd in </a:t>
            </a:r>
            <a:r>
              <a:rPr lang="nl-NL" sz="2400" i="1" dirty="0">
                <a:latin typeface="Brill" panose="020F0602050406030203" pitchFamily="34" charset="0"/>
                <a:ea typeface="Brill" panose="020F0602050406030203" pitchFamily="34" charset="0"/>
              </a:rPr>
              <a:t>personen</a:t>
            </a:r>
            <a:r>
              <a:rPr lang="nl-NL" sz="2400" dirty="0">
                <a:latin typeface="Brill" panose="020F0602050406030203" pitchFamily="34" charset="0"/>
                <a:ea typeface="Brill" panose="020F0602050406030203" pitchFamily="34" charset="0"/>
              </a:rPr>
              <a:t>. Ritueel is bovendien drastisch gesimplificeerd, meest volgens een vast patroon (waarop dan weer verder gebouwd kan worden)</a:t>
            </a:r>
          </a:p>
        </p:txBody>
      </p:sp>
    </p:spTree>
    <p:extLst>
      <p:ext uri="{BB962C8B-B14F-4D97-AF65-F5344CB8AC3E}">
        <p14:creationId xmlns:p14="http://schemas.microsoft.com/office/powerpoint/2010/main" val="269715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08817"/>
          </a:xfrm>
        </p:spPr>
        <p:txBody>
          <a:bodyPr/>
          <a:lstStyle/>
          <a:p>
            <a:r>
              <a:rPr lang="nl-NL" sz="3600" dirty="0">
                <a:latin typeface="Brill" panose="020F0602050406030203" pitchFamily="34" charset="0"/>
                <a:ea typeface="Brill" panose="020F0602050406030203" pitchFamily="34" charset="0"/>
              </a:rPr>
              <a:t>Dood en voortleven 1: gemeenschapsgodsdiensten</a:t>
            </a:r>
          </a:p>
        </p:txBody>
      </p:sp>
      <p:sp>
        <p:nvSpPr>
          <p:cNvPr id="3" name="Tijdelijke aanduiding voor inhoud 2"/>
          <p:cNvSpPr>
            <a:spLocks noGrp="1"/>
          </p:cNvSpPr>
          <p:nvPr>
            <p:ph idx="1"/>
          </p:nvPr>
        </p:nvSpPr>
        <p:spPr>
          <a:xfrm>
            <a:off x="1103312" y="1268628"/>
            <a:ext cx="8946541" cy="4979772"/>
          </a:xfrm>
        </p:spPr>
        <p:txBody>
          <a:bodyPr>
            <a:normAutofit/>
          </a:bodyPr>
          <a:lstStyle/>
          <a:p>
            <a:pPr>
              <a:buFont typeface="Arial" panose="020B0604020202020204" pitchFamily="34" charset="0"/>
              <a:buChar char="•"/>
            </a:pPr>
            <a:r>
              <a:rPr lang="nl-NL" sz="2200" dirty="0">
                <a:latin typeface="Garamond" panose="02020404030301010803" pitchFamily="18" charset="0"/>
              </a:rPr>
              <a:t>(Met excuses voor de ‘grove lijnen’ – soms bieden die helderheid, of stof voor discussie)</a:t>
            </a:r>
          </a:p>
          <a:p>
            <a:pPr>
              <a:buFont typeface="Arial" panose="020B0604020202020204" pitchFamily="34" charset="0"/>
              <a:buChar char="•"/>
            </a:pPr>
            <a:r>
              <a:rPr lang="nl-NL" sz="2200" dirty="0">
                <a:latin typeface="Garamond" panose="02020404030301010803" pitchFamily="18" charset="0"/>
              </a:rPr>
              <a:t>Bij gemeenschapsgodsdiensten vind je uiteraard, zoals je zou verwachten, een enorme variëteit: van gemeenschappen die de doden begraven maar niet herinneren tot gemeenschappen waarin de voorouders een permanente rol in het bewaren van familiemoraliteit houden; en van een nauwelijks aanwezig idee over enige werkelijkheid na de dood tot reïncarnatie. Maar de kern blijft meestal dat de dood en het leven na de dood niet heel erg centraal staat (tot hij zich voordoet, want dan is er rituele zorg nodig). De focus is veel sterker op het ‘hiernumaals’ dan op het ‘hiernamaals’. Zelfs de voorbereiding op de dood staat in dienst van het veraangenamen van dit leven</a:t>
            </a:r>
          </a:p>
          <a:p>
            <a:pPr>
              <a:buFont typeface="Arial" panose="020B0604020202020204" pitchFamily="34" charset="0"/>
              <a:buChar char="•"/>
            </a:pPr>
            <a:r>
              <a:rPr lang="nl-NL" sz="2200" dirty="0">
                <a:latin typeface="Garamond" panose="02020404030301010803" pitchFamily="18" charset="0"/>
              </a:rPr>
              <a:t>Zingeving en antwoorden op existentiële vragen vormen niet de kern van de religie</a:t>
            </a:r>
          </a:p>
        </p:txBody>
      </p:sp>
    </p:spTree>
    <p:extLst>
      <p:ext uri="{BB962C8B-B14F-4D97-AF65-F5344CB8AC3E}">
        <p14:creationId xmlns:p14="http://schemas.microsoft.com/office/powerpoint/2010/main" val="162305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50006"/>
          </a:xfrm>
        </p:spPr>
        <p:txBody>
          <a:bodyPr/>
          <a:lstStyle/>
          <a:p>
            <a:r>
              <a:rPr lang="nl-NL" dirty="0">
                <a:latin typeface="Brill" panose="020F0602050406030203" pitchFamily="34" charset="0"/>
                <a:ea typeface="Brill" panose="020F0602050406030203" pitchFamily="34" charset="0"/>
              </a:rPr>
              <a:t>Dood en voortleven 2: secundaire religies</a:t>
            </a:r>
            <a:r>
              <a:rPr lang="nl-NL" dirty="0">
                <a:latin typeface="Garamond" panose="02020404030301010803" pitchFamily="18" charset="0"/>
              </a:rPr>
              <a:t> </a:t>
            </a:r>
          </a:p>
        </p:txBody>
      </p:sp>
      <p:sp>
        <p:nvSpPr>
          <p:cNvPr id="3" name="Tijdelijke aanduiding voor inhoud 2"/>
          <p:cNvSpPr>
            <a:spLocks noGrp="1"/>
          </p:cNvSpPr>
          <p:nvPr>
            <p:ph idx="1"/>
          </p:nvPr>
        </p:nvSpPr>
        <p:spPr>
          <a:xfrm>
            <a:off x="1103312" y="1268628"/>
            <a:ext cx="8946541" cy="4979772"/>
          </a:xfrm>
        </p:spPr>
        <p:txBody>
          <a:bodyPr>
            <a:normAutofit/>
          </a:bodyPr>
          <a:lstStyle/>
          <a:p>
            <a:pPr>
              <a:buFont typeface="Wingdings" panose="05000000000000000000" pitchFamily="2" charset="2"/>
              <a:buChar char="§"/>
            </a:pPr>
            <a:r>
              <a:rPr lang="nl-NL" sz="2400" dirty="0">
                <a:latin typeface="Brill" panose="020F0602050406030203" pitchFamily="34" charset="0"/>
                <a:ea typeface="Brill" panose="020F0602050406030203" pitchFamily="34" charset="0"/>
              </a:rPr>
              <a:t>Ook hier is diversiteit het belangrijkste kenmerk - zowel </a:t>
            </a:r>
            <a:r>
              <a:rPr lang="nl-NL" sz="2400" i="1" dirty="0">
                <a:latin typeface="Brill" panose="020F0602050406030203" pitchFamily="34" charset="0"/>
                <a:ea typeface="Brill" panose="020F0602050406030203" pitchFamily="34" charset="0"/>
              </a:rPr>
              <a:t>tussen</a:t>
            </a:r>
            <a:r>
              <a:rPr lang="nl-NL" sz="2400" dirty="0">
                <a:latin typeface="Brill" panose="020F0602050406030203" pitchFamily="34" charset="0"/>
                <a:ea typeface="Brill" panose="020F0602050406030203" pitchFamily="34" charset="0"/>
              </a:rPr>
              <a:t> religies als </a:t>
            </a:r>
            <a:r>
              <a:rPr lang="nl-NL" sz="2400" i="1" dirty="0">
                <a:latin typeface="Brill" panose="020F0602050406030203" pitchFamily="34" charset="0"/>
                <a:ea typeface="Brill" panose="020F0602050406030203" pitchFamily="34" charset="0"/>
              </a:rPr>
              <a:t>binnen</a:t>
            </a:r>
            <a:r>
              <a:rPr lang="nl-NL" sz="2400" dirty="0">
                <a:latin typeface="Brill" panose="020F0602050406030203" pitchFamily="34" charset="0"/>
                <a:ea typeface="Brill" panose="020F0602050406030203" pitchFamily="34" charset="0"/>
              </a:rPr>
              <a:t> religies</a:t>
            </a:r>
          </a:p>
          <a:p>
            <a:pPr>
              <a:buFont typeface="Wingdings" panose="05000000000000000000" pitchFamily="2" charset="2"/>
              <a:buChar char="§"/>
            </a:pPr>
            <a:r>
              <a:rPr lang="nl-NL" sz="2400" dirty="0">
                <a:latin typeface="Brill" panose="020F0602050406030203" pitchFamily="34" charset="0"/>
                <a:ea typeface="Brill" panose="020F0602050406030203" pitchFamily="34" charset="0"/>
              </a:rPr>
              <a:t>Maar zeker in </a:t>
            </a:r>
            <a:r>
              <a:rPr lang="nl-NL" sz="2400" dirty="0" err="1">
                <a:latin typeface="Brill" panose="020F0602050406030203" pitchFamily="34" charset="0"/>
                <a:ea typeface="Brill" panose="020F0602050406030203" pitchFamily="34" charset="0"/>
              </a:rPr>
              <a:t>zoroastrisme</a:t>
            </a:r>
            <a:r>
              <a:rPr lang="nl-NL" sz="2400" dirty="0">
                <a:latin typeface="Brill" panose="020F0602050406030203" pitchFamily="34" charset="0"/>
                <a:ea typeface="Brill" panose="020F0602050406030203" pitchFamily="34" charset="0"/>
              </a:rPr>
              <a:t> (</a:t>
            </a:r>
            <a:r>
              <a:rPr lang="nl-NL" sz="2400" dirty="0" err="1">
                <a:latin typeface="Brill" panose="020F0602050406030203" pitchFamily="34" charset="0"/>
                <a:ea typeface="Brill" panose="020F0602050406030203" pitchFamily="34" charset="0"/>
              </a:rPr>
              <a:t>zometeen</a:t>
            </a:r>
            <a:r>
              <a:rPr lang="nl-NL" sz="2400" dirty="0">
                <a:latin typeface="Brill" panose="020F0602050406030203" pitchFamily="34" charset="0"/>
                <a:ea typeface="Brill" panose="020F0602050406030203" pitchFamily="34" charset="0"/>
              </a:rPr>
              <a:t> meer), christendom en islam bestaan er zeer heldere ideeën over het voortbestaan na de dood en de relaties tussen dat voortbestaan en het leven hier, waarin het leven hier gemakkelijk gezien/geschetst wordt als slechts een ‘voorbereiding’ op wat er werkelijk toe doet, namelijk het eeuwige leven. Dat wil niet zeggen dat alle gelovigen dit zo (moeten) zien, maar het is een focus die je in gemeenschapsgodsdiensten niet of nauwelijks kunt aantreffen – onze taak is wellicht te bezien of het voor deze serie centrale begrip ‘zin’ dezelfde logica volgt</a:t>
            </a:r>
          </a:p>
        </p:txBody>
      </p:sp>
    </p:spTree>
    <p:extLst>
      <p:ext uri="{BB962C8B-B14F-4D97-AF65-F5344CB8AC3E}">
        <p14:creationId xmlns:p14="http://schemas.microsoft.com/office/powerpoint/2010/main" val="277470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692341"/>
          </a:xfrm>
        </p:spPr>
        <p:txBody>
          <a:bodyPr/>
          <a:lstStyle/>
          <a:p>
            <a:r>
              <a:rPr lang="nl-NL" dirty="0">
                <a:latin typeface="Brill" panose="020F0602050406030203" pitchFamily="34" charset="0"/>
                <a:ea typeface="Brill" panose="020F0602050406030203" pitchFamily="34" charset="0"/>
              </a:rPr>
              <a:t>Leven na dit leven in het </a:t>
            </a:r>
            <a:r>
              <a:rPr lang="nl-NL" dirty="0" err="1">
                <a:latin typeface="Brill" panose="020F0602050406030203" pitchFamily="34" charset="0"/>
                <a:ea typeface="Brill" panose="020F0602050406030203" pitchFamily="34" charset="0"/>
              </a:rPr>
              <a:t>zoroastrisme</a:t>
            </a:r>
            <a:r>
              <a:rPr lang="nl-NL" dirty="0">
                <a:latin typeface="Brill" panose="020F0602050406030203" pitchFamily="34" charset="0"/>
                <a:ea typeface="Brill" panose="020F0602050406030203" pitchFamily="34" charset="0"/>
              </a:rPr>
              <a:t> 1</a:t>
            </a:r>
          </a:p>
        </p:txBody>
      </p:sp>
      <p:sp>
        <p:nvSpPr>
          <p:cNvPr id="3" name="Tijdelijke aanduiding voor inhoud 2"/>
          <p:cNvSpPr>
            <a:spLocks noGrp="1"/>
          </p:cNvSpPr>
          <p:nvPr>
            <p:ph idx="1"/>
          </p:nvPr>
        </p:nvSpPr>
        <p:spPr>
          <a:xfrm>
            <a:off x="1103312" y="1252152"/>
            <a:ext cx="8946541" cy="4996248"/>
          </a:xfrm>
        </p:spPr>
        <p:txBody>
          <a:bodyPr>
            <a:normAutofit lnSpcReduction="10000"/>
          </a:bodyPr>
          <a:lstStyle/>
          <a:p>
            <a:pPr algn="just">
              <a:buFont typeface="Wingdings" panose="05000000000000000000" pitchFamily="2" charset="2"/>
              <a:buChar char="§"/>
            </a:pPr>
            <a:r>
              <a:rPr lang="nl-NL" sz="2400" dirty="0">
                <a:latin typeface="Brill" panose="020F0602050406030203" pitchFamily="34" charset="0"/>
                <a:ea typeface="Brill" panose="020F0602050406030203" pitchFamily="34" charset="0"/>
              </a:rPr>
              <a:t>Het </a:t>
            </a:r>
            <a:r>
              <a:rPr lang="nl-NL" sz="2400" dirty="0" err="1">
                <a:latin typeface="Brill" panose="020F0602050406030203" pitchFamily="34" charset="0"/>
                <a:ea typeface="Brill" panose="020F0602050406030203" pitchFamily="34" charset="0"/>
              </a:rPr>
              <a:t>zoroastrisme</a:t>
            </a:r>
            <a:r>
              <a:rPr lang="nl-NL" sz="2400" dirty="0">
                <a:latin typeface="Brill" panose="020F0602050406030203" pitchFamily="34" charset="0"/>
                <a:ea typeface="Brill" panose="020F0602050406030203" pitchFamily="34" charset="0"/>
              </a:rPr>
              <a:t> is de religie van Iran en Centraal-Azië voor de komst van de Islam; het bestaat nog steeds, zij het in een kleine gemeenschap in Iran, India en een westerse diaspora. Het is vermoedelijk ontstaan rond het jaar 1000 v.Chr. Het schrijft zijn eigen ontstaan toe aan de interventie die een god, </a:t>
            </a:r>
            <a:r>
              <a:rPr lang="nl-NL" sz="2400" dirty="0" err="1">
                <a:latin typeface="Brill" panose="020F0602050406030203" pitchFamily="34" charset="0"/>
                <a:ea typeface="Brill" panose="020F0602050406030203" pitchFamily="34" charset="0"/>
              </a:rPr>
              <a:t>Ahura</a:t>
            </a:r>
            <a:r>
              <a:rPr lang="nl-NL" sz="2400" dirty="0">
                <a:latin typeface="Brill" panose="020F0602050406030203" pitchFamily="34" charset="0"/>
                <a:ea typeface="Brill" panose="020F0602050406030203" pitchFamily="34" charset="0"/>
              </a:rPr>
              <a:t> Mazda, doet in de wereldgeschiedenis met behulp van een mens, Zarathustra, die de openbaring aan de mensheid brengt en daarmee een kantelpunt in de geschiedenis teweegbrengt.</a:t>
            </a:r>
          </a:p>
          <a:p>
            <a:pPr algn="just">
              <a:buFont typeface="Wingdings" panose="05000000000000000000" pitchFamily="2" charset="2"/>
              <a:buChar char="§"/>
            </a:pPr>
            <a:r>
              <a:rPr lang="nl-NL" sz="2400" dirty="0">
                <a:latin typeface="Brill" panose="020F0602050406030203" pitchFamily="34" charset="0"/>
                <a:ea typeface="Brill" panose="020F0602050406030203" pitchFamily="34" charset="0"/>
              </a:rPr>
              <a:t>Het </a:t>
            </a:r>
            <a:r>
              <a:rPr lang="nl-NL" sz="2400" dirty="0" err="1">
                <a:latin typeface="Brill" panose="020F0602050406030203" pitchFamily="34" charset="0"/>
                <a:ea typeface="Brill" panose="020F0602050406030203" pitchFamily="34" charset="0"/>
              </a:rPr>
              <a:t>zoroastrisme</a:t>
            </a:r>
            <a:r>
              <a:rPr lang="nl-NL" sz="2400" dirty="0">
                <a:latin typeface="Brill" panose="020F0602050406030203" pitchFamily="34" charset="0"/>
                <a:ea typeface="Brill" panose="020F0602050406030203" pitchFamily="34" charset="0"/>
              </a:rPr>
              <a:t> is de oudste (mij) bekende secundaire religie; het heeft 3 verbluffende nieuwe ideeën: de wereld is niet (helemaal) zoals God hem bedoeld had; de tijd heeft een begin en een einde; de mens kan kiezen in de kosmische strijd tussen de twee eeuwige machten van goed en kwaad: </a:t>
            </a:r>
            <a:r>
              <a:rPr lang="nl-NL" sz="2400" dirty="0" err="1">
                <a:latin typeface="Brill" panose="020F0602050406030203" pitchFamily="34" charset="0"/>
                <a:ea typeface="Brill" panose="020F0602050406030203" pitchFamily="34" charset="0"/>
              </a:rPr>
              <a:t>Ahura</a:t>
            </a:r>
            <a:r>
              <a:rPr lang="nl-NL" sz="2400" dirty="0">
                <a:latin typeface="Brill" panose="020F0602050406030203" pitchFamily="34" charset="0"/>
                <a:ea typeface="Brill" panose="020F0602050406030203" pitchFamily="34" charset="0"/>
              </a:rPr>
              <a:t> Mazda, de “Wijze Heer”, tegenover </a:t>
            </a:r>
            <a:r>
              <a:rPr lang="nl-NL" sz="2400" dirty="0" err="1">
                <a:latin typeface="Brill" panose="020F0602050406030203" pitchFamily="34" charset="0"/>
                <a:ea typeface="Brill" panose="020F0602050406030203" pitchFamily="34" charset="0"/>
              </a:rPr>
              <a:t>Angra</a:t>
            </a:r>
            <a:r>
              <a:rPr lang="nl-NL" sz="2400" dirty="0">
                <a:latin typeface="Brill" panose="020F0602050406030203" pitchFamily="34" charset="0"/>
                <a:ea typeface="Brill" panose="020F0602050406030203" pitchFamily="34" charset="0"/>
              </a:rPr>
              <a:t> </a:t>
            </a:r>
            <a:r>
              <a:rPr lang="nl-NL" sz="2400" dirty="0" err="1">
                <a:latin typeface="Brill" panose="020F0602050406030203" pitchFamily="34" charset="0"/>
                <a:ea typeface="Brill" panose="020F0602050406030203" pitchFamily="34" charset="0"/>
              </a:rPr>
              <a:t>Mainyu</a:t>
            </a:r>
            <a:r>
              <a:rPr lang="nl-NL" sz="2400" dirty="0">
                <a:latin typeface="Brill" panose="020F0602050406030203" pitchFamily="34" charset="0"/>
                <a:ea typeface="Brill" panose="020F0602050406030203" pitchFamily="34" charset="0"/>
              </a:rPr>
              <a:t>, de “Slechte Geest”</a:t>
            </a:r>
          </a:p>
        </p:txBody>
      </p:sp>
    </p:spTree>
    <p:extLst>
      <p:ext uri="{BB962C8B-B14F-4D97-AF65-F5344CB8AC3E}">
        <p14:creationId xmlns:p14="http://schemas.microsoft.com/office/powerpoint/2010/main" val="45244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758244"/>
          </a:xfrm>
        </p:spPr>
        <p:txBody>
          <a:bodyPr/>
          <a:lstStyle/>
          <a:p>
            <a:r>
              <a:rPr lang="nl-NL" dirty="0">
                <a:latin typeface="Brill" panose="020F0602050406030203" pitchFamily="34" charset="0"/>
                <a:ea typeface="Brill" panose="020F0602050406030203" pitchFamily="34" charset="0"/>
              </a:rPr>
              <a:t>Leven na dit leven in het </a:t>
            </a:r>
            <a:r>
              <a:rPr lang="nl-NL" dirty="0" err="1">
                <a:latin typeface="Brill" panose="020F0602050406030203" pitchFamily="34" charset="0"/>
                <a:ea typeface="Brill" panose="020F0602050406030203" pitchFamily="34" charset="0"/>
              </a:rPr>
              <a:t>zoroastrisme</a:t>
            </a:r>
            <a:r>
              <a:rPr lang="nl-NL" dirty="0">
                <a:latin typeface="Brill" panose="020F0602050406030203" pitchFamily="34" charset="0"/>
                <a:ea typeface="Brill" panose="020F0602050406030203" pitchFamily="34" charset="0"/>
              </a:rPr>
              <a:t> 2</a:t>
            </a:r>
          </a:p>
        </p:txBody>
      </p:sp>
      <p:sp>
        <p:nvSpPr>
          <p:cNvPr id="6" name="Tijdelijke aanduiding voor inhoud 5">
            <a:extLst>
              <a:ext uri="{FF2B5EF4-FFF2-40B4-BE49-F238E27FC236}">
                <a16:creationId xmlns:a16="http://schemas.microsoft.com/office/drawing/2014/main" id="{A1892C90-7BB2-4834-ABE5-0285F539D605}"/>
              </a:ext>
            </a:extLst>
          </p:cNvPr>
          <p:cNvSpPr>
            <a:spLocks noGrp="1"/>
          </p:cNvSpPr>
          <p:nvPr>
            <p:ph idx="1"/>
          </p:nvPr>
        </p:nvSpPr>
        <p:spPr>
          <a:xfrm>
            <a:off x="1103312" y="1210962"/>
            <a:ext cx="8946541" cy="5037437"/>
          </a:xfrm>
        </p:spPr>
        <p:txBody>
          <a:bodyPr>
            <a:normAutofit/>
          </a:bodyPr>
          <a:lstStyle/>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In het (</a:t>
            </a:r>
            <a:r>
              <a:rPr lang="en-GB" sz="2400" dirty="0" err="1">
                <a:latin typeface="Brill" panose="020F0602050406030203" pitchFamily="34" charset="0"/>
                <a:ea typeface="Brill" panose="020F0602050406030203" pitchFamily="34" charset="0"/>
              </a:rPr>
              <a:t>uitgekristalliseerde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wereldbeeld</a:t>
            </a:r>
            <a:r>
              <a:rPr lang="en-GB" sz="2400" dirty="0">
                <a:latin typeface="Brill" panose="020F0602050406030203" pitchFamily="34" charset="0"/>
                <a:ea typeface="Brill" panose="020F0602050406030203" pitchFamily="34" charset="0"/>
              </a:rPr>
              <a:t> van de </a:t>
            </a:r>
            <a:r>
              <a:rPr lang="en-GB" sz="2400" dirty="0" err="1">
                <a:latin typeface="Brill" panose="020F0602050406030203" pitchFamily="34" charset="0"/>
                <a:ea typeface="Brill" panose="020F0602050406030203" pitchFamily="34" charset="0"/>
              </a:rPr>
              <a:t>zoroastriërs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bestaat</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mens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uit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meerdere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onderdelen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lichaam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schutsgeest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intelligentie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waarneming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Zoroastriërs</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vernietigen</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dode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lichaam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bron</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grote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onreinheid</a:t>
            </a:r>
            <a:r>
              <a:rPr lang="en-GB" sz="2400" dirty="0">
                <a:latin typeface="Brill" panose="020F0602050406030203" pitchFamily="34" charset="0"/>
                <a:ea typeface="Brill" panose="020F0602050406030203" pitchFamily="34" charset="0"/>
              </a:rPr>
              <a:t> is) door het </a:t>
            </a:r>
            <a:r>
              <a:rPr lang="en-GB" sz="2400" dirty="0" err="1">
                <a:latin typeface="Brill" panose="020F0602050406030203" pitchFamily="34" charset="0"/>
                <a:ea typeface="Brill" panose="020F0602050406030203" pitchFamily="34" charset="0"/>
              </a:rPr>
              <a:t>te</a:t>
            </a:r>
            <a:r>
              <a:rPr lang="en-GB" sz="2400" dirty="0">
                <a:latin typeface="Brill" panose="020F0602050406030203" pitchFamily="34" charset="0"/>
                <a:ea typeface="Brill" panose="020F0602050406030203" pitchFamily="34" charset="0"/>
              </a:rPr>
              <a:t> laten </a:t>
            </a:r>
            <a:r>
              <a:rPr lang="en-GB" sz="2400" dirty="0" err="1">
                <a:latin typeface="Brill" panose="020F0602050406030203" pitchFamily="34" charset="0"/>
                <a:ea typeface="Brill" panose="020F0602050406030203" pitchFamily="34" charset="0"/>
              </a:rPr>
              <a:t>opeten</a:t>
            </a:r>
            <a:r>
              <a:rPr lang="en-GB" sz="2400" dirty="0">
                <a:latin typeface="Brill" panose="020F0602050406030203" pitchFamily="34" charset="0"/>
                <a:ea typeface="Brill" panose="020F0602050406030203" pitchFamily="34" charset="0"/>
              </a:rPr>
              <a:t> door </a:t>
            </a:r>
            <a:r>
              <a:rPr lang="en-GB" sz="2400" dirty="0" err="1">
                <a:latin typeface="Brill" panose="020F0602050406030203" pitchFamily="34" charset="0"/>
                <a:ea typeface="Brill" panose="020F0602050406030203" pitchFamily="34" charset="0"/>
              </a:rPr>
              <a:t>gieren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in de </a:t>
            </a:r>
            <a:r>
              <a:rPr lang="en-GB" sz="2400" dirty="0" err="1">
                <a:latin typeface="Brill" panose="020F0602050406030203" pitchFamily="34" charset="0"/>
                <a:ea typeface="Brill" panose="020F0602050406030203" pitchFamily="34" charset="0"/>
              </a:rPr>
              <a:t>oudheid</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ook</a:t>
            </a:r>
            <a:r>
              <a:rPr lang="en-GB" sz="2400" dirty="0">
                <a:latin typeface="Brill" panose="020F0602050406030203" pitchFamily="34" charset="0"/>
                <a:ea typeface="Brill" panose="020F0602050406030203" pitchFamily="34" charset="0"/>
              </a:rPr>
              <a:t> door </a:t>
            </a:r>
            <a:r>
              <a:rPr lang="en-GB" sz="2400" dirty="0" err="1">
                <a:latin typeface="Brill" panose="020F0602050406030203" pitchFamily="34" charset="0"/>
                <a:ea typeface="Brill" panose="020F0602050406030203" pitchFamily="34" charset="0"/>
              </a:rPr>
              <a:t>honden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botten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zijn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niet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onrein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worden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opgeruimd</a:t>
            </a:r>
            <a:r>
              <a:rPr lang="en-GB" sz="2400" dirty="0">
                <a:latin typeface="Brill" panose="020F0602050406030203" pitchFamily="34" charset="0"/>
                <a:ea typeface="Brill" panose="020F0602050406030203" pitchFamily="34" charset="0"/>
              </a:rPr>
              <a:t>.</a:t>
            </a:r>
          </a:p>
          <a:p>
            <a:pPr algn="just">
              <a:buFont typeface="Arial" panose="020B0604020202020204" pitchFamily="34" charset="0"/>
              <a:buChar char="•"/>
            </a:pPr>
            <a:r>
              <a:rPr lang="en-GB" sz="2400" dirty="0">
                <a:latin typeface="Brill" panose="020F0602050406030203" pitchFamily="34" charset="0"/>
                <a:ea typeface="Brill" panose="020F0602050406030203" pitchFamily="34" charset="0"/>
              </a:rPr>
              <a:t>De </a:t>
            </a:r>
            <a:r>
              <a:rPr lang="en-GB" sz="2400" dirty="0" err="1">
                <a:latin typeface="Brill" panose="020F0602050406030203" pitchFamily="34" charset="0"/>
                <a:ea typeface="Brill" panose="020F0602050406030203" pitchFamily="34" charset="0"/>
              </a:rPr>
              <a:t>meeste</a:t>
            </a:r>
            <a:r>
              <a:rPr lang="en-GB" sz="2400" dirty="0">
                <a:latin typeface="Brill" panose="020F0602050406030203" pitchFamily="34" charset="0"/>
                <a:ea typeface="Brill" panose="020F0602050406030203" pitchFamily="34" charset="0"/>
              </a:rPr>
              <a:t> van die </a:t>
            </a:r>
            <a:r>
              <a:rPr lang="en-GB" sz="2400" dirty="0" err="1">
                <a:latin typeface="Brill" panose="020F0602050406030203" pitchFamily="34" charset="0"/>
                <a:ea typeface="Brill" panose="020F0602050406030203" pitchFamily="34" charset="0"/>
              </a:rPr>
              <a:t>verschillende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onderdelen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worden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teruggegeven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aan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natuur</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verdwijnen</a:t>
            </a:r>
            <a:r>
              <a:rPr lang="en-GB" sz="2400" dirty="0">
                <a:latin typeface="Brill" panose="020F0602050406030203" pitchFamily="34" charset="0"/>
                <a:ea typeface="Brill" panose="020F0602050406030203" pitchFamily="34" charset="0"/>
              </a:rPr>
              <a:t>. De </a:t>
            </a:r>
            <a:r>
              <a:rPr lang="en-GB" sz="2400" dirty="0" err="1">
                <a:latin typeface="Brill" panose="020F0602050406030203" pitchFamily="34" charset="0"/>
                <a:ea typeface="Brill" panose="020F0602050406030203" pitchFamily="34" charset="0"/>
              </a:rPr>
              <a:t>schutsgeest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gaat</a:t>
            </a:r>
            <a:r>
              <a:rPr lang="en-GB" sz="2400" dirty="0">
                <a:latin typeface="Brill" panose="020F0602050406030203" pitchFamily="34" charset="0"/>
                <a:ea typeface="Brill" panose="020F0602050406030203" pitchFamily="34" charset="0"/>
              </a:rPr>
              <a:t> op in het </a:t>
            </a:r>
            <a:r>
              <a:rPr lang="en-GB" sz="2400" dirty="0" err="1">
                <a:latin typeface="Brill" panose="020F0602050406030203" pitchFamily="34" charset="0"/>
                <a:ea typeface="Brill" panose="020F0602050406030203" pitchFamily="34" charset="0"/>
              </a:rPr>
              <a:t>collectief</a:t>
            </a:r>
            <a:r>
              <a:rPr lang="en-GB" sz="2400" dirty="0">
                <a:latin typeface="Brill" panose="020F0602050406030203" pitchFamily="34" charset="0"/>
                <a:ea typeface="Brill" panose="020F0602050406030203" pitchFamily="34" charset="0"/>
              </a:rPr>
              <a:t> van </a:t>
            </a:r>
            <a:r>
              <a:rPr lang="en-GB" sz="2400" dirty="0" err="1">
                <a:latin typeface="Brill" panose="020F0602050406030203" pitchFamily="34" charset="0"/>
                <a:ea typeface="Brill" panose="020F0602050406030203" pitchFamily="34" charset="0"/>
              </a:rPr>
              <a:t>schutsgeesten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een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rol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speelt</a:t>
            </a:r>
            <a:r>
              <a:rPr lang="en-GB" sz="2400" dirty="0">
                <a:latin typeface="Brill" panose="020F0602050406030203" pitchFamily="34" charset="0"/>
                <a:ea typeface="Brill" panose="020F0602050406030203" pitchFamily="34" charset="0"/>
              </a:rPr>
              <a:t> in het </a:t>
            </a:r>
            <a:r>
              <a:rPr lang="en-GB" sz="2400" dirty="0" err="1">
                <a:latin typeface="Brill" panose="020F0602050406030203" pitchFamily="34" charset="0"/>
                <a:ea typeface="Brill" panose="020F0602050406030203" pitchFamily="34" charset="0"/>
              </a:rPr>
              <a:t>Nieuwjaarsfeest</a:t>
            </a:r>
            <a:r>
              <a:rPr lang="en-GB" sz="2400" dirty="0">
                <a:latin typeface="Brill" panose="020F0602050406030203" pitchFamily="34" charset="0"/>
                <a:ea typeface="Brill" panose="020F0602050406030203" pitchFamily="34" charset="0"/>
              </a:rPr>
              <a:t>. Maar de </a:t>
            </a:r>
            <a:r>
              <a:rPr lang="en-GB" sz="2400" i="1" dirty="0" err="1">
                <a:latin typeface="Brill" panose="020F0602050406030203" pitchFamily="34" charset="0"/>
                <a:ea typeface="Brill" panose="020F0602050406030203" pitchFamily="34" charset="0"/>
              </a:rPr>
              <a:t>ziel</a:t>
            </a:r>
            <a:r>
              <a:rPr lang="en-GB" sz="2400" dirty="0">
                <a:latin typeface="Brill" panose="020F0602050406030203" pitchFamily="34" charset="0"/>
                <a:ea typeface="Brill" panose="020F0602050406030203" pitchFamily="34" charset="0"/>
              </a:rPr>
              <a:t> – </a:t>
            </a:r>
            <a:r>
              <a:rPr lang="en-GB" sz="2400" dirty="0" err="1">
                <a:latin typeface="Brill" panose="020F0602050406030203" pitchFamily="34" charset="0"/>
                <a:ea typeface="Brill" panose="020F0602050406030203" pitchFamily="34" charset="0"/>
              </a:rPr>
              <a:t>datgene</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jou</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maakt</a:t>
            </a:r>
            <a:r>
              <a:rPr lang="en-GB" sz="2400" dirty="0">
                <a:latin typeface="Brill" panose="020F0602050406030203" pitchFamily="34" charset="0"/>
                <a:ea typeface="Brill" panose="020F0602050406030203" pitchFamily="34" charset="0"/>
              </a:rPr>
              <a:t> tot </a:t>
            </a:r>
            <a:r>
              <a:rPr lang="en-GB" sz="2400" dirty="0" err="1">
                <a:latin typeface="Brill" panose="020F0602050406030203" pitchFamily="34" charset="0"/>
                <a:ea typeface="Brill" panose="020F0602050406030203" pitchFamily="34" charset="0"/>
              </a:rPr>
              <a:t>wie</a:t>
            </a:r>
            <a:r>
              <a:rPr lang="en-GB" sz="2400" dirty="0">
                <a:latin typeface="Brill" panose="020F0602050406030203" pitchFamily="34" charset="0"/>
                <a:ea typeface="Brill" panose="020F0602050406030203" pitchFamily="34" charset="0"/>
              </a:rPr>
              <a:t> je bent – die </a:t>
            </a:r>
            <a:r>
              <a:rPr lang="en-GB" sz="2400" dirty="0" err="1">
                <a:latin typeface="Brill" panose="020F0602050406030203" pitchFamily="34" charset="0"/>
                <a:ea typeface="Brill" panose="020F0602050406030203" pitchFamily="34" charset="0"/>
              </a:rPr>
              <a:t>staat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centraal</a:t>
            </a:r>
            <a:r>
              <a:rPr lang="en-GB" sz="2400" dirty="0">
                <a:latin typeface="Brill" panose="020F0602050406030203" pitchFamily="34" charset="0"/>
                <a:ea typeface="Brill" panose="020F0602050406030203" pitchFamily="34" charset="0"/>
              </a:rPr>
              <a:t> in </a:t>
            </a:r>
            <a:r>
              <a:rPr lang="en-GB" sz="2400" dirty="0" err="1">
                <a:latin typeface="Brill" panose="020F0602050406030203" pitchFamily="34" charset="0"/>
                <a:ea typeface="Brill" panose="020F0602050406030203" pitchFamily="34" charset="0"/>
              </a:rPr>
              <a:t>alles</a:t>
            </a:r>
            <a:r>
              <a:rPr lang="en-GB" sz="2400" dirty="0">
                <a:latin typeface="Brill" panose="020F0602050406030203" pitchFamily="34" charset="0"/>
                <a:ea typeface="Brill" panose="020F0602050406030203" pitchFamily="34" charset="0"/>
              </a:rPr>
              <a:t> wat </a:t>
            </a:r>
            <a:r>
              <a:rPr lang="en-GB" sz="2400" dirty="0" err="1">
                <a:latin typeface="Brill" panose="020F0602050406030203" pitchFamily="34" charset="0"/>
                <a:ea typeface="Brill" panose="020F0602050406030203" pitchFamily="34" charset="0"/>
              </a:rPr>
              <a:t>volgt</a:t>
            </a:r>
            <a:r>
              <a:rPr lang="en-GB" sz="2400" dirty="0">
                <a:latin typeface="Brill" panose="020F0602050406030203" pitchFamily="34" charset="0"/>
                <a:ea typeface="Brill" panose="020F0602050406030203" pitchFamily="34" charset="0"/>
              </a:rPr>
              <a:t>.</a:t>
            </a:r>
          </a:p>
          <a:p>
            <a:pPr algn="just">
              <a:buFont typeface="Arial" panose="020B0604020202020204" pitchFamily="34" charset="0"/>
              <a:buChar char="•"/>
            </a:pPr>
            <a:r>
              <a:rPr lang="en-GB" sz="2400" dirty="0" err="1">
                <a:latin typeface="Brill" panose="020F0602050406030203" pitchFamily="34" charset="0"/>
                <a:ea typeface="Brill" panose="020F0602050406030203" pitchFamily="34" charset="0"/>
              </a:rPr>
              <a:t>Wanneer</a:t>
            </a:r>
            <a:r>
              <a:rPr lang="en-GB" sz="2400" dirty="0">
                <a:latin typeface="Brill" panose="020F0602050406030203" pitchFamily="34" charset="0"/>
                <a:ea typeface="Brill" panose="020F0602050406030203" pitchFamily="34" charset="0"/>
              </a:rPr>
              <a:t> je </a:t>
            </a:r>
            <a:r>
              <a:rPr lang="en-GB" sz="2400" dirty="0" err="1">
                <a:latin typeface="Brill" panose="020F0602050406030203" pitchFamily="34" charset="0"/>
                <a:ea typeface="Brill" panose="020F0602050406030203" pitchFamily="34" charset="0"/>
              </a:rPr>
              <a:t>sterft</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blijft</a:t>
            </a:r>
            <a:r>
              <a:rPr lang="en-GB" sz="2400" dirty="0">
                <a:latin typeface="Brill" panose="020F0602050406030203" pitchFamily="34" charset="0"/>
                <a:ea typeface="Brill" panose="020F0602050406030203" pitchFamily="34" charset="0"/>
              </a:rPr>
              <a:t> je </a:t>
            </a:r>
            <a:r>
              <a:rPr lang="en-GB" sz="2400" dirty="0" err="1">
                <a:latin typeface="Brill" panose="020F0602050406030203" pitchFamily="34" charset="0"/>
                <a:ea typeface="Brill" panose="020F0602050406030203" pitchFamily="34" charset="0"/>
              </a:rPr>
              <a:t>ziel</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nog</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drie</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dagen</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rond</a:t>
            </a:r>
            <a:r>
              <a:rPr lang="en-GB" sz="2400" dirty="0">
                <a:latin typeface="Brill" panose="020F0602050406030203" pitchFamily="34" charset="0"/>
                <a:ea typeface="Brill" panose="020F0602050406030203" pitchFamily="34" charset="0"/>
              </a:rPr>
              <a:t> het </a:t>
            </a:r>
            <a:r>
              <a:rPr lang="en-GB" sz="2400" dirty="0" err="1">
                <a:latin typeface="Brill" panose="020F0602050406030203" pitchFamily="34" charset="0"/>
                <a:ea typeface="Brill" panose="020F0602050406030203" pitchFamily="34" charset="0"/>
              </a:rPr>
              <a:t>lichaam</a:t>
            </a:r>
            <a:r>
              <a:rPr lang="en-GB" sz="2400" dirty="0">
                <a:latin typeface="Brill" panose="020F0602050406030203" pitchFamily="34" charset="0"/>
                <a:ea typeface="Brill" panose="020F0602050406030203" pitchFamily="34" charset="0"/>
              </a:rPr>
              <a:t> </a:t>
            </a:r>
            <a:r>
              <a:rPr lang="en-GB" sz="2400" dirty="0" err="1">
                <a:latin typeface="Brill" panose="020F0602050406030203" pitchFamily="34" charset="0"/>
                <a:ea typeface="Brill" panose="020F0602050406030203" pitchFamily="34" charset="0"/>
              </a:rPr>
              <a:t>hangen</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837873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536</TotalTime>
  <Words>1916</Words>
  <Application>Microsoft Macintosh PowerPoint</Application>
  <PresentationFormat>Breedbeeld</PresentationFormat>
  <Paragraphs>68</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Brill</vt:lpstr>
      <vt:lpstr>Century Gothic</vt:lpstr>
      <vt:lpstr>Garamond</vt:lpstr>
      <vt:lpstr>Wingdings</vt:lpstr>
      <vt:lpstr>Wingdings 3</vt:lpstr>
      <vt:lpstr>Ion</vt:lpstr>
      <vt:lpstr>Heeft het leven zin? Ook zonder een leven na dit leven? Een aantal religieuze perspectieven   </vt:lpstr>
      <vt:lpstr>Van waar kunnen/zullen/moeten we vertrekken?</vt:lpstr>
      <vt:lpstr>Een tweede afspraak: methodologisch atheïsme</vt:lpstr>
      <vt:lpstr>Religies in twee types</vt:lpstr>
      <vt:lpstr>Hoofdkenmerken van religies van het ‘tweede type’</vt:lpstr>
      <vt:lpstr>Dood en voortleven 1: gemeenschapsgodsdiensten</vt:lpstr>
      <vt:lpstr>Dood en voortleven 2: secundaire religies </vt:lpstr>
      <vt:lpstr>Leven na dit leven in het zoroastrisme 1</vt:lpstr>
      <vt:lpstr>Leven na dit leven in het zoroastrisme 2</vt:lpstr>
      <vt:lpstr>Leven na dit leven in het zoroastrisme 3</vt:lpstr>
      <vt:lpstr>Enige punten als brug</vt:lpstr>
      <vt:lpstr>Wat is de zin van het bestaan?</vt:lpstr>
      <vt:lpstr>Ofwel: de formule van De Jong</vt:lpstr>
      <vt:lpstr>Welk, of liever wiens, bestaan?</vt:lpstr>
      <vt:lpstr>Een persoonlijk coda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Niet echt terug, maar ook nooit echt weggeweest: Oud- en Middel-Iraans / pre-islamitisch Iran in Nederland en daarbuiten</dc:title>
  <dc:creator>Ab de Jong</dc:creator>
  <cp:lastModifiedBy>Percival Stubbs</cp:lastModifiedBy>
  <cp:revision>46</cp:revision>
  <dcterms:created xsi:type="dcterms:W3CDTF">2016-06-23T18:55:13Z</dcterms:created>
  <dcterms:modified xsi:type="dcterms:W3CDTF">2021-10-14T22:58:13Z</dcterms:modified>
</cp:coreProperties>
</file>