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95" r:id="rId2"/>
    <p:sldId id="374" r:id="rId3"/>
    <p:sldId id="509" r:id="rId4"/>
    <p:sldId id="455" r:id="rId5"/>
    <p:sldId id="378" r:id="rId6"/>
    <p:sldId id="460" r:id="rId7"/>
    <p:sldId id="464" r:id="rId8"/>
    <p:sldId id="353" r:id="rId9"/>
    <p:sldId id="406" r:id="rId10"/>
    <p:sldId id="470" r:id="rId11"/>
    <p:sldId id="473" r:id="rId12"/>
    <p:sldId id="513" r:id="rId13"/>
    <p:sldId id="482" r:id="rId14"/>
    <p:sldId id="483" r:id="rId15"/>
    <p:sldId id="479" r:id="rId16"/>
    <p:sldId id="481" r:id="rId17"/>
    <p:sldId id="486" r:id="rId18"/>
    <p:sldId id="487" r:id="rId19"/>
    <p:sldId id="489" r:id="rId20"/>
    <p:sldId id="520" r:id="rId21"/>
    <p:sldId id="518" r:id="rId22"/>
    <p:sldId id="516" r:id="rId23"/>
    <p:sldId id="517" r:id="rId24"/>
    <p:sldId id="491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94"/>
  </p:normalViewPr>
  <p:slideViewPr>
    <p:cSldViewPr>
      <p:cViewPr varScale="1">
        <p:scale>
          <a:sx n="121" d="100"/>
          <a:sy n="121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08397-64AF-45A5-A857-3BAFCEF3D9D0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3B5FF-47FA-4DA4-985A-7554759CB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3B5FF-47FA-4DA4-985A-7554759CB11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45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3B5FF-47FA-4DA4-985A-7554759CB1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64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66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77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4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6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2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8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99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6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80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98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B718-19FF-43F7-9295-9074BC7477B8}" type="datetimeFigureOut">
              <a:rPr lang="nl-NL" smtClean="0"/>
              <a:t>18-11-21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327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11110-E3E1-4279-B091-092A554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412776"/>
          </a:xfrm>
        </p:spPr>
        <p:txBody>
          <a:bodyPr/>
          <a:lstStyle/>
          <a:p>
            <a:r>
              <a:rPr lang="nl-NL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Vrijmetselarij &amp; Godsdienst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78AB8-6B21-4CB6-B0BD-695D4D4A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4644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nl-NL" sz="64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Van de christelijke God van het</a:t>
            </a:r>
            <a:br>
              <a:rPr lang="nl-NL" sz="64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r>
              <a:rPr lang="nl-NL" sz="64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‘Centre of Union’</a:t>
            </a:r>
            <a:endParaRPr lang="nl-NL" sz="64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nl-NL" sz="51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naar het</a:t>
            </a:r>
          </a:p>
          <a:p>
            <a:pPr marL="0" indent="0" algn="ctr">
              <a:buNone/>
            </a:pPr>
            <a:endParaRPr lang="nl-NL" sz="11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nl-NL" sz="64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interreligieuze concept </a:t>
            </a:r>
          </a:p>
          <a:p>
            <a:pPr marL="0" indent="0" algn="ctr">
              <a:buNone/>
            </a:pPr>
            <a:r>
              <a:rPr lang="nl-NL" sz="6400" b="1" dirty="0">
                <a:solidFill>
                  <a:srgbClr val="FFFF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“</a:t>
            </a:r>
            <a:r>
              <a:rPr lang="nl-NL" sz="64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OBdH</a:t>
            </a:r>
            <a:r>
              <a:rPr lang="nl-NL" sz="6400" b="1" dirty="0">
                <a:solidFill>
                  <a:srgbClr val="FFFF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”</a:t>
            </a:r>
            <a:br>
              <a:rPr lang="nl-NL" sz="48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nl-NL" sz="48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nl-NL" sz="4500" dirty="0">
                <a:solidFill>
                  <a:srgbClr val="FFFF00"/>
                </a:solidFill>
                <a:latin typeface="Garamond" panose="02020404030301010803" pitchFamily="18" charset="0"/>
              </a:rPr>
              <a:t>Hoe een oecumenisch christelijke organisatie een </a:t>
            </a:r>
          </a:p>
          <a:p>
            <a:pPr marL="0" indent="0" algn="ctr">
              <a:buNone/>
            </a:pPr>
            <a:r>
              <a:rPr lang="nl-NL" sz="4500" dirty="0">
                <a:solidFill>
                  <a:srgbClr val="FFFF00"/>
                </a:solidFill>
                <a:latin typeface="Garamond" panose="02020404030301010803" pitchFamily="18" charset="0"/>
              </a:rPr>
              <a:t>wereldwijde seculier ethisch genootschap wordt</a:t>
            </a:r>
          </a:p>
          <a:p>
            <a:pPr marL="0" indent="0" algn="ctr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					</a:t>
            </a:r>
          </a:p>
          <a:p>
            <a:pPr marL="0" indent="0" algn="ctr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							</a:t>
            </a:r>
          </a:p>
          <a:p>
            <a:pPr marL="0" indent="0" algn="ctr">
              <a:buNone/>
            </a:pPr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				                                                       Dick A. Kruijssen 211110</a:t>
            </a:r>
          </a:p>
          <a:p>
            <a:pPr marL="0" indent="0" algn="ctr">
              <a:buNone/>
            </a:pPr>
            <a:endParaRPr lang="nl-NL" sz="45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DD9AFBD-89E3-4385-AD80-CAB6CC1B4914}"/>
              </a:ext>
            </a:extLst>
          </p:cNvPr>
          <p:cNvSpPr txBox="1"/>
          <p:nvPr/>
        </p:nvSpPr>
        <p:spPr>
          <a:xfrm>
            <a:off x="251520" y="26064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736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91126-6A21-4290-861A-722CFD13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Slechten drempel christendom–Oosterse godsdiensten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2FD75-5B56-424A-B2E1-A4BF353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Probleem: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imperialistisch meerderwaardigheidsgevoel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 van witte Europeanen</a:t>
            </a:r>
          </a:p>
          <a:p>
            <a:pPr marL="0" indent="0">
              <a:buNone/>
            </a:pPr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Na 1840 krijgt inheemse elite belangstelling voor VM: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Later ook de middenklasse inheemse burgers</a:t>
            </a:r>
          </a:p>
          <a:p>
            <a:pPr marL="0" indent="0">
              <a:buNone/>
            </a:pPr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Creatieve omgang met toegangsvoorwaarden maar geloof in één God en laatste oordeel blijft voor alsnog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C9B9D2-F7C6-4A7D-825A-FD7B9A3C51B9}"/>
              </a:ext>
            </a:extLst>
          </p:cNvPr>
          <p:cNvSpPr txBox="1"/>
          <p:nvPr/>
        </p:nvSpPr>
        <p:spPr>
          <a:xfrm>
            <a:off x="179512" y="33265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5206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019B6-5169-47A6-B536-6883B928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Toetreding Oosterse religie</a:t>
            </a:r>
            <a:b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1840-1860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C76CF7-27B7-41C8-8CBF-42F81BD1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nl-NL" sz="5900" dirty="0">
                <a:solidFill>
                  <a:srgbClr val="FFFF00"/>
                </a:solidFill>
                <a:latin typeface="Garamond" panose="02020404030301010803" pitchFamily="18" charset="0"/>
              </a:rPr>
              <a:t>Monotheïstische, polytheïstische en godloze religies</a:t>
            </a:r>
          </a:p>
          <a:p>
            <a:pPr marL="0" indent="0">
              <a:buNone/>
            </a:pPr>
            <a:endParaRPr lang="nl-NL" sz="42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6500" dirty="0">
                <a:solidFill>
                  <a:srgbClr val="FFFF00"/>
                </a:solidFill>
                <a:latin typeface="Garamond" panose="02020404030301010803" pitchFamily="18" charset="0"/>
              </a:rPr>
              <a:t>- </a:t>
            </a:r>
            <a:r>
              <a:rPr lang="nl-NL" sz="5500" dirty="0">
                <a:solidFill>
                  <a:srgbClr val="FFFF00"/>
                </a:solidFill>
                <a:latin typeface="Garamond" panose="02020404030301010803" pitchFamily="18" charset="0"/>
              </a:rPr>
              <a:t>Monotheïstisch: criteria voldoen aan symbool OBdH </a:t>
            </a:r>
          </a:p>
          <a:p>
            <a:pPr marL="0" indent="0">
              <a:buNone/>
            </a:pPr>
            <a:endParaRPr lang="nl-NL" sz="29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5500" dirty="0">
                <a:solidFill>
                  <a:srgbClr val="FFFF00"/>
                </a:solidFill>
                <a:latin typeface="Garamond" panose="02020404030301010803" pitchFamily="18" charset="0"/>
              </a:rPr>
              <a:t>- Polytheïstisch: compromissen zorgen voor passende OBdH</a:t>
            </a:r>
          </a:p>
          <a:p>
            <a:pPr marL="0" indent="0">
              <a:buNone/>
            </a:pPr>
            <a:endParaRPr lang="nl-NL" sz="29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5500" dirty="0">
                <a:solidFill>
                  <a:srgbClr val="FFFF00"/>
                </a:solidFill>
                <a:latin typeface="Garamond" panose="02020404030301010803" pitchFamily="18" charset="0"/>
              </a:rPr>
              <a:t>- Godloze religies: ethiek vaak belangrijk </a:t>
            </a:r>
          </a:p>
          <a:p>
            <a:pPr marL="0" indent="0">
              <a:buNone/>
            </a:pPr>
            <a:r>
              <a:rPr lang="nl-NL" sz="6000" dirty="0">
                <a:solidFill>
                  <a:srgbClr val="FFFF00"/>
                </a:solidFill>
                <a:latin typeface="Garamond" panose="02020404030301010803" pitchFamily="18" charset="0"/>
              </a:rPr>
              <a:t>	</a:t>
            </a:r>
            <a:r>
              <a:rPr lang="nl-NL" sz="5500" dirty="0">
                <a:solidFill>
                  <a:srgbClr val="FFFF00"/>
                </a:solidFill>
                <a:latin typeface="Garamond" panose="02020404030301010803" pitchFamily="18" charset="0"/>
              </a:rPr>
              <a:t>OBdH is dat wat vereerd wordt:  </a:t>
            </a:r>
          </a:p>
          <a:p>
            <a:pPr marL="0" indent="0">
              <a:buNone/>
            </a:pPr>
            <a:r>
              <a:rPr lang="nl-NL" sz="5500" dirty="0">
                <a:solidFill>
                  <a:srgbClr val="FFFF00"/>
                </a:solidFill>
                <a:latin typeface="Garamond" panose="02020404030301010803" pitchFamily="18" charset="0"/>
              </a:rPr>
              <a:t>	interpretatie vanaf 1860: “voortstuwende wereldorde”</a:t>
            </a:r>
          </a:p>
          <a:p>
            <a:pPr marL="0" indent="0">
              <a:buNone/>
            </a:pPr>
            <a:r>
              <a:rPr lang="nl-NL" sz="5100" dirty="0">
                <a:solidFill>
                  <a:srgbClr val="FFFF00"/>
                </a:solidFill>
                <a:latin typeface="Garamond" panose="02020404030301010803" pitchFamily="18" charset="0"/>
              </a:rPr>
              <a:t>                                                                                                            	Karma, Bewustzijn, iets abstracts  bijv. transcendente kracht</a:t>
            </a:r>
            <a:r>
              <a:rPr lang="nl-NL" sz="6000" dirty="0">
                <a:solidFill>
                  <a:srgbClr val="FFFF00"/>
                </a:solidFill>
                <a:latin typeface="Garamond" panose="02020404030301010803" pitchFamily="18" charset="0"/>
              </a:rPr>
              <a:t>  </a:t>
            </a:r>
          </a:p>
          <a:p>
            <a:pPr marL="0" indent="0">
              <a:buNone/>
            </a:pPr>
            <a:r>
              <a:rPr lang="nl-NL" sz="6600" dirty="0">
                <a:solidFill>
                  <a:srgbClr val="FFFF00"/>
                </a:solidFill>
                <a:latin typeface="Garamond" panose="02020404030301010803" pitchFamily="18" charset="0"/>
              </a:rPr>
              <a:t>          </a:t>
            </a:r>
            <a:endParaRPr lang="nl-NL" sz="6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FC0756-EA75-4D96-8BC9-4AAE5FFC964C}"/>
              </a:ext>
            </a:extLst>
          </p:cNvPr>
          <p:cNvSpPr txBox="1"/>
          <p:nvPr/>
        </p:nvSpPr>
        <p:spPr>
          <a:xfrm>
            <a:off x="251520" y="40466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3219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11050-B64B-42E7-9646-14776824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Tot de VM toegelaten </a:t>
            </a:r>
            <a:b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godsdiensten en levensbeschouwingen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08F2F-CC6C-4904-846D-9DDD89640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1844 Zoroastrisme: mono- of polytheïstisch?</a:t>
            </a:r>
          </a:p>
          <a:p>
            <a:pPr marL="0" indent="0">
              <a:buNone/>
            </a:pPr>
            <a:endParaRPr lang="nl-NL" sz="28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1849 Sikhisme, monotheïstisch hindoeïstisch</a:t>
            </a:r>
          </a:p>
          <a:p>
            <a:pPr marL="0" indent="0">
              <a:buNone/>
            </a:pPr>
            <a:endParaRPr lang="nl-NL" sz="31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1840 en 1860: Godloze levensbeschouwingen:   </a:t>
            </a:r>
          </a:p>
          <a:p>
            <a:pPr marL="0" indent="0" algn="ctr">
              <a:buNone/>
            </a:pPr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Jaïnisme, Taoïsme, Confusionisme</a:t>
            </a:r>
          </a:p>
          <a:p>
            <a:pPr marL="0" indent="0" algn="ctr">
              <a:buNone/>
            </a:pPr>
            <a:endParaRPr lang="nl-NL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1400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889A22-15FE-4C12-A65D-EBFD8A795946}"/>
              </a:ext>
            </a:extLst>
          </p:cNvPr>
          <p:cNvSpPr txBox="1"/>
          <p:nvPr/>
        </p:nvSpPr>
        <p:spPr>
          <a:xfrm>
            <a:off x="683568" y="3326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8175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D01CE-A63D-41CB-9DBC-D1B70B95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152128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nl-NL" sz="40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erplichte herinvoering van de Bijbel</a:t>
            </a:r>
            <a:br>
              <a:rPr lang="nl-NL" sz="40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1867 </a:t>
            </a:r>
            <a:br>
              <a:rPr lang="nl-NL" sz="40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endParaRPr lang="nl-NL" sz="40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82ACB9-FB73-43DC-A733-DA8737CF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4525963"/>
          </a:xfrm>
        </p:spPr>
        <p:txBody>
          <a:bodyPr>
            <a:normAutofit fontScale="55000" lnSpcReduction="20000"/>
          </a:bodyPr>
          <a:lstStyle/>
          <a:p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begin was Bijbel in </a:t>
            </a:r>
            <a:r>
              <a:rPr lang="nl-NL" sz="4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speculatieve VM altijd </a:t>
            </a:r>
            <a:r>
              <a:rPr lang="nl-NL" sz="47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aanwezig</a:t>
            </a:r>
          </a:p>
          <a:p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NL" sz="4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anaf 1750: Bijbel niet langer symbool van wijsheid, harmonie en</a:t>
            </a:r>
          </a:p>
          <a:p>
            <a:pPr marL="0" indent="0">
              <a:buNone/>
            </a:pPr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</a:t>
            </a:r>
            <a:r>
              <a:rPr lang="nl-NL" sz="4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tolerantie. </a:t>
            </a:r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l-NL" sz="4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ebruik wordt vrijblijvend. </a:t>
            </a:r>
          </a:p>
          <a:p>
            <a:r>
              <a:rPr lang="nl-NL" sz="4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1867: UGLE verplicht gebruik (gesloten) Bijbel wereldwijd</a:t>
            </a:r>
          </a:p>
          <a:p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Bijbel belangrijkste symbool van Bijbel, Passer, Winkelhaak</a:t>
            </a:r>
          </a:p>
          <a:p>
            <a:pPr marL="0" indent="0">
              <a:buNone/>
            </a:pPr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Imperialistische Engelse reactie op toelating Oosterse religies?</a:t>
            </a:r>
          </a:p>
          <a:p>
            <a:pPr marL="0" indent="0">
              <a:buNone/>
            </a:pPr>
            <a:endParaRPr lang="nl-NL" sz="4700" dirty="0">
              <a:solidFill>
                <a:srgbClr val="FFFF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nl-NL" sz="4700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Na 1860: toelating godloze godsdiensten betekent afschaffing van OBdH als exclusief symbool voor God. </a:t>
            </a:r>
          </a:p>
          <a:p>
            <a:endParaRPr lang="nl-NL" sz="4700" dirty="0">
              <a:solidFill>
                <a:srgbClr val="FFFF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nl-NL" sz="2800" dirty="0">
              <a:solidFill>
                <a:srgbClr val="FFFF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rgbClr val="FFFF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3E1EF7-2B3C-41CD-A2E0-729FA55CA187}"/>
              </a:ext>
            </a:extLst>
          </p:cNvPr>
          <p:cNvSpPr txBox="1"/>
          <p:nvPr/>
        </p:nvSpPr>
        <p:spPr>
          <a:xfrm>
            <a:off x="323528" y="2746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088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AFAE7-4921-4B20-AE30-D5C1DD45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576064"/>
          </a:xfrm>
        </p:spPr>
        <p:txBody>
          <a:bodyPr>
            <a:noAutofit/>
          </a:bodyPr>
          <a:lstStyle/>
          <a:p>
            <a:br>
              <a:rPr lang="nl-NL" sz="3600" b="1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3600" b="1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br>
              <a:rPr lang="nl-NL" sz="3600" b="1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nl-NL" sz="3600" b="1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Splitsing vrijmetselarij op religieuze gronden</a:t>
            </a:r>
            <a:br>
              <a:rPr lang="nl-NL" sz="3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1870 </a:t>
            </a:r>
            <a:br>
              <a:rPr lang="nl-NL" sz="36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36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</a:t>
            </a:r>
            <a:br>
              <a:rPr lang="nl-NL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0DA30A-7273-421D-8B94-63E032DA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9"/>
            <a:ext cx="8496944" cy="3600400"/>
          </a:xfrm>
        </p:spPr>
        <p:txBody>
          <a:bodyPr>
            <a:noAutofit/>
          </a:bodyPr>
          <a:lstStyle/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RK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landen: VM moeilijk door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agressieve houding kerk 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verplicht stellen Bijbel in 1867 brengt nieuwe problemen</a:t>
            </a:r>
          </a:p>
          <a:p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Dringt VM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defensief, Grootloges France en België schaffen christelijke symbolen, wordt niet geaccepteerd door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UGLE</a:t>
            </a:r>
          </a:p>
          <a:p>
            <a:pPr marL="0" indent="0">
              <a:buNone/>
            </a:pPr>
            <a:endParaRPr lang="nl-NL" sz="2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Intrekking erkenningsbrieven: ontstaan liberale loges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1870:  splitsing in Angelsaksische en verdeelde liberale VM </a:t>
            </a:r>
            <a:endParaRPr lang="nl-NL" sz="2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D3E1846-58E8-4D1C-A062-7D041D89ED78}"/>
              </a:ext>
            </a:extLst>
          </p:cNvPr>
          <p:cNvSpPr txBox="1"/>
          <p:nvPr/>
        </p:nvSpPr>
        <p:spPr>
          <a:xfrm>
            <a:off x="323528" y="26064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3093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AC151-3EAD-4094-8D63-542043D0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4000" b="1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Hindoeïsme</a:t>
            </a:r>
            <a:r>
              <a:rPr lang="nl-NL" sz="3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 het polytheïstisch probleem</a:t>
            </a:r>
            <a:br>
              <a:rPr lang="nl-NL" sz="3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32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Eerste inwijding 1872</a:t>
            </a:r>
            <a:br>
              <a:rPr lang="nl-NL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86A39-C968-4257-B866-05E2576F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Autofit/>
          </a:bodyPr>
          <a:lstStyle/>
          <a:p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Hét hindoeïsme, vanaf ± 1500 BC, is containerbegrip van verwante religies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Veda teksten, godenwereld en kastenstelsel </a:t>
            </a:r>
            <a:endParaRPr lang="nl-NL" sz="26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8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Kenmerk: reïncarnatie (Samsara), leven volgens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regels van afkomst (Dharma) en verzamelen van Karma</a:t>
            </a:r>
          </a:p>
          <a:p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Atman (ziel)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reïncarneert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 voldoende Karma is verzameld: Moksha eenwording met Brahma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Bhakti,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liefdevolle devotie </a:t>
            </a:r>
            <a:r>
              <a:rPr lang="nl-NL" sz="26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tov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een zelfgekozen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</a:p>
          <a:p>
            <a:pPr marL="0" indent="0">
              <a:buNone/>
            </a:pPr>
            <a:endParaRPr lang="nl-NL" sz="8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Schepper-God Brahman is Kosmisch Bewustzijn, is Drie-eenheid:  Brahma, Vishnoe en Shiva</a:t>
            </a:r>
            <a:endParaRPr lang="nl-NL" sz="2600" b="1" dirty="0">
              <a:solidFill>
                <a:srgbClr val="FFFF00"/>
              </a:solidFill>
              <a:latin typeface="Bodoni MT Condensed" panose="020706060806060202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A4B5C4-D722-40A6-B5D8-4A9AA4C89912}"/>
              </a:ext>
            </a:extLst>
          </p:cNvPr>
          <p:cNvSpPr txBox="1"/>
          <p:nvPr/>
        </p:nvSpPr>
        <p:spPr>
          <a:xfrm>
            <a:off x="107504" y="3326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7149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01609-CE58-4E9A-8D6A-28491D90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Toelating boeddhisme 1875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CD68A-258D-46C8-ABDD-E8BFCED4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Boeddhisme ontstaan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uit hindoeïsme,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nl-NL" sz="2600" baseline="300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eeuw BC  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Wijst goden, kastensysteem en hindoe-priesters af. </a:t>
            </a:r>
          </a:p>
          <a:p>
            <a:pPr marL="0" indent="0">
              <a:buNone/>
            </a:pPr>
            <a:endParaRPr lang="nl-NL" sz="18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Kenmerken: 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Vergankelijke ziel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reïncarnaties tot genoeg karma verzameld is om naar de oerbron van licht terug te keren 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een godloze religie,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wereld wordt gezien in termen van causaliteit, van oorzaken en gevolgen.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767039D-7351-4EC0-8549-4661E7C4E565}"/>
              </a:ext>
            </a:extLst>
          </p:cNvPr>
          <p:cNvSpPr txBox="1"/>
          <p:nvPr/>
        </p:nvSpPr>
        <p:spPr>
          <a:xfrm>
            <a:off x="251520" y="27463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1841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A525D-BAC5-422C-967D-258AF98F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922114"/>
          </a:xfrm>
        </p:spPr>
        <p:txBody>
          <a:bodyPr/>
          <a:lstStyle/>
          <a:p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Periode 1900 - 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3D2D6A-6FDF-4ED0-AD2F-6F910868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Vanaf 1850: toename belangstelling occultisme, spiritisme</a:t>
            </a: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In VM: antroposofie, theosofie, Rozenkruisers, boeddhisme</a:t>
            </a: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1902: Anne </a:t>
            </a:r>
            <a:r>
              <a:rPr lang="nl-NL" sz="2400" dirty="0" err="1">
                <a:solidFill>
                  <a:srgbClr val="FFFF00"/>
                </a:solidFill>
                <a:latin typeface="Garamond" panose="02020404030301010803" pitchFamily="18" charset="0"/>
              </a:rPr>
              <a:t>Besant</a:t>
            </a: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: Vr. VM met theosofische symboliek (400 loges)</a:t>
            </a:r>
          </a:p>
          <a:p>
            <a:pPr marL="0" indent="0">
              <a:buNone/>
            </a:pPr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Vanaf 19</a:t>
            </a:r>
            <a:r>
              <a:rPr lang="nl-NL" sz="2600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 eeuw wildgroei aan maçonnieke vervolgpaden 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Verdieping onderdelen, aspecten van de drie VM-graden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Sommige wijken af van de grondregels &gt; ordening en regulering</a:t>
            </a:r>
          </a:p>
          <a:p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24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E599450-699F-42C5-9AE2-8DC4F0126D35}"/>
              </a:ext>
            </a:extLst>
          </p:cNvPr>
          <p:cNvSpPr txBox="1"/>
          <p:nvPr/>
        </p:nvSpPr>
        <p:spPr>
          <a:xfrm>
            <a:off x="467544" y="27463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7012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3C034-AB1A-4BD5-BA15-C072FB64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1929/1989 Herformulering Regulariteitsregels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E7B648-21A7-42FA-BC5D-73E1F7DE9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nl-NL" sz="112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1929</a:t>
            </a:r>
          </a:p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Geloof in één God en Zijn Openbaring zijn verplicht. </a:t>
            </a: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Plichten  afleggen op geopend </a:t>
            </a:r>
            <a:r>
              <a:rPr lang="nl-NL" sz="96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H.Boek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 Wijsheid, geen Bijbel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Tijdens rituelen: H. Boek, passer, winkelhaak altijd tonen   </a:t>
            </a:r>
          </a:p>
          <a:p>
            <a:pPr marL="0" indent="0">
              <a:lnSpc>
                <a:spcPct val="107000"/>
              </a:lnSpc>
              <a:buNone/>
            </a:pPr>
            <a:endParaRPr lang="nl-NL" sz="40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nl-NL" sz="14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l-NL" sz="104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nl-NL" sz="10400" b="1" dirty="0">
                <a:solidFill>
                  <a:srgbClr val="FFFF00"/>
                </a:solidFill>
                <a:latin typeface="Garamond" panose="02020404030301010803" pitchFamily="18" charset="0"/>
              </a:rPr>
              <a:t>1989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eloof in hogere macht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1860 ‘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Voortstuwende Wereldorde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  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Beloften af te leggen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ZICHT VAN BIJBEL, </a:t>
            </a:r>
            <a:endParaRPr lang="nl-NL" sz="9600" dirty="0">
              <a:solidFill>
                <a:srgbClr val="FFFF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Boek godsdienst inwijdeling MAG naast Bijbel liggen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BIJBEL, winkelhaak, passer dienen altijd getoond te worden</a:t>
            </a: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nl-NL" sz="104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l-NL" sz="10400" dirty="0">
                <a:solidFill>
                  <a:srgbClr val="FFFF00"/>
                </a:solidFill>
                <a:latin typeface="Garamond" panose="02020404030301010803" pitchFamily="18" charset="0"/>
              </a:rPr>
              <a:t>Probleem: het verplichte gebruik Bijbel voor alle gezindten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B0B847-AC13-4DCD-9E3F-2C13F53A436A}"/>
              </a:ext>
            </a:extLst>
          </p:cNvPr>
          <p:cNvSpPr txBox="1"/>
          <p:nvPr/>
        </p:nvSpPr>
        <p:spPr>
          <a:xfrm>
            <a:off x="548640" y="358945"/>
            <a:ext cx="71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3854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E8CBF-ABA1-41B7-A2CE-A2F62AE6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FFFF00"/>
                </a:solidFill>
              </a:rPr>
              <a:t>		  Situatie na WO II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B2970F-4A82-44E0-8B8B-488284083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Autofit/>
          </a:bodyPr>
          <a:lstStyle/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Grote toename protestanten in VM</a:t>
            </a:r>
          </a:p>
          <a:p>
            <a:pPr lvl="1">
              <a:buFontTx/>
              <a:buChar char="-"/>
            </a:pP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Vaticaan: combinatie protestantisme en VM is verderfelijk</a:t>
            </a:r>
          </a:p>
          <a:p>
            <a:pPr lvl="1">
              <a:buFontTx/>
              <a:buChar char="-"/>
            </a:pP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Protestante kerken: persoonlijke beslissing, orthodoxen hebben (tijdelijk) bezwaren </a:t>
            </a:r>
          </a:p>
          <a:p>
            <a:pPr>
              <a:buFontTx/>
              <a:buChar char="-"/>
            </a:pPr>
            <a:endParaRPr lang="nl-NL" sz="1000" dirty="0">
              <a:solidFill>
                <a:srgbClr val="FFFF00"/>
              </a:solidFill>
              <a:latin typeface="Bodoni MT Condensed" panose="02070606080606020203" pitchFamily="18" charset="0"/>
            </a:endParaRPr>
          </a:p>
          <a:p>
            <a:pPr>
              <a:buFontTx/>
              <a:buChar char="-"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Jaren 80: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VM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antichristelijk, satan vereerders in oppositie tegen christendom </a:t>
            </a:r>
            <a:r>
              <a:rPr lang="nl-NL" sz="2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(Stephan King: The </a:t>
            </a:r>
            <a:r>
              <a:rPr lang="nl-NL" sz="24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Brotherhood</a:t>
            </a:r>
            <a:r>
              <a:rPr lang="nl-NL" sz="2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trigger) 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1999: OBdH wordt “hoog beginsel” </a:t>
            </a:r>
            <a:endParaRPr lang="nl-NL" sz="24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2020: Kerken: VM niet antichristelijk, </a:t>
            </a:r>
            <a:r>
              <a:rPr lang="nl-NL" sz="2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rituelen niet  plaatsvervangend 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nl-NL" sz="2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kerkdiensten en sacramenten</a:t>
            </a:r>
            <a:endParaRPr lang="nl-NL" sz="24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VM onder druk, ledenverlies vooral in USA en VK</a:t>
            </a:r>
            <a:endParaRPr lang="nl-NL" sz="2400" dirty="0">
              <a:latin typeface="Garamond" panose="02020404030301010803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091E2E-7107-47C6-AE81-8090BD16C881}"/>
              </a:ext>
            </a:extLst>
          </p:cNvPr>
          <p:cNvSpPr txBox="1"/>
          <p:nvPr/>
        </p:nvSpPr>
        <p:spPr>
          <a:xfrm>
            <a:off x="395536" y="26064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3713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F04B5-98FE-4F89-9287-E1B0A053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Periode 1717-1730</a:t>
            </a:r>
            <a:b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Renovatie naar moderne vrijmetselarij</a:t>
            </a: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81A1D1-63D4-481E-A417-C194E2CD9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0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en-US" sz="104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juni</a:t>
            </a:r>
            <a:r>
              <a:rPr lang="en-US" sz="10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1717: </a:t>
            </a:r>
            <a:r>
              <a:rPr lang="en-US" sz="104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besluit</a:t>
            </a:r>
            <a:r>
              <a:rPr lang="en-US" sz="10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 </a:t>
            </a:r>
            <a:r>
              <a:rPr lang="en-US" sz="104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04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enovatie</a:t>
            </a:r>
            <a:r>
              <a:rPr lang="en-US" sz="10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van Premier Grand Lodge 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Team van 14 man </a:t>
            </a:r>
            <a:r>
              <a:rPr lang="en-US" sz="104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formuleert</a:t>
            </a: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4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doelen</a:t>
            </a: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4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plichten</a:t>
            </a: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regels</a:t>
            </a:r>
          </a:p>
          <a:p>
            <a:pPr marL="0" indent="0" algn="ctr">
              <a:buNone/>
            </a:pP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</a:t>
            </a:r>
            <a:endParaRPr lang="en-US" sz="4000" dirty="0">
              <a:solidFill>
                <a:srgbClr val="FFFF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04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Constituties</a:t>
            </a: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van Anderson </a:t>
            </a:r>
            <a:r>
              <a:rPr lang="en-US" sz="104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worden</a:t>
            </a:r>
            <a:r>
              <a:rPr lang="en-US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1723 </a:t>
            </a:r>
            <a:r>
              <a:rPr lang="en-US" sz="104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gepresenteerd</a:t>
            </a:r>
            <a:endParaRPr lang="en-US" sz="10400" dirty="0">
              <a:solidFill>
                <a:srgbClr val="FFFF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600" dirty="0">
              <a:solidFill>
                <a:srgbClr val="FFFF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>
              <a:solidFill>
                <a:srgbClr val="FFFF00"/>
              </a:solidFill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FFFF00"/>
                </a:solidFill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9600" dirty="0">
              <a:solidFill>
                <a:srgbClr val="FFFF00"/>
              </a:solidFill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solidFill>
                  <a:srgbClr val="FFFF00"/>
                </a:solidFill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						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nl-NL" sz="3600" i="1" dirty="0">
              <a:solidFill>
                <a:srgbClr val="FFFF00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C686C1-7EE8-4F2D-8AE9-0F191D5C6106}"/>
              </a:ext>
            </a:extLst>
          </p:cNvPr>
          <p:cNvSpPr txBox="1"/>
          <p:nvPr/>
        </p:nvSpPr>
        <p:spPr>
          <a:xfrm>
            <a:off x="411480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2596F9-7A92-472F-9B56-4375F464A0F4}"/>
              </a:ext>
            </a:extLst>
          </p:cNvPr>
          <p:cNvSpPr txBox="1"/>
          <p:nvPr/>
        </p:nvSpPr>
        <p:spPr>
          <a:xfrm>
            <a:off x="411480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1E11BB-373B-4FD7-AA16-545102F9D8BD}"/>
              </a:ext>
            </a:extLst>
          </p:cNvPr>
          <p:cNvSpPr txBox="1"/>
          <p:nvPr/>
        </p:nvSpPr>
        <p:spPr>
          <a:xfrm>
            <a:off x="411480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6D7654-0B2B-4711-9C4C-736B01EA30A0}"/>
              </a:ext>
            </a:extLst>
          </p:cNvPr>
          <p:cNvSpPr txBox="1"/>
          <p:nvPr/>
        </p:nvSpPr>
        <p:spPr>
          <a:xfrm>
            <a:off x="6444208" y="-6034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ACFB984-6085-4651-871A-EB399719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96" y="4291838"/>
            <a:ext cx="1682304" cy="23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3FDE2A-4793-48B1-8A5F-6082680B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302941"/>
            <a:ext cx="1651033" cy="2305117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53122B0-FF48-49EA-AE7E-D2BC0DB5AA5D}"/>
              </a:ext>
            </a:extLst>
          </p:cNvPr>
          <p:cNvSpPr txBox="1"/>
          <p:nvPr/>
        </p:nvSpPr>
        <p:spPr>
          <a:xfrm>
            <a:off x="6254304" y="4302941"/>
            <a:ext cx="27101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0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ctr"/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James Anderson </a:t>
            </a:r>
          </a:p>
          <a:p>
            <a:pPr algn="ctr"/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(1679-1739)</a:t>
            </a:r>
          </a:p>
          <a:p>
            <a:pPr algn="ctr"/>
            <a:endParaRPr lang="nl-NL" sz="20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ctr"/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 Presbyteriaanse dominee (Schotse staatskerk)</a:t>
            </a:r>
          </a:p>
          <a:p>
            <a:endParaRPr lang="nl-NL" sz="1800" dirty="0">
              <a:solidFill>
                <a:srgbClr val="FFFF00"/>
              </a:solidFill>
            </a:endParaRPr>
          </a:p>
          <a:p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A71D0ED-3F61-4923-8C5E-571A7940A041}"/>
              </a:ext>
            </a:extLst>
          </p:cNvPr>
          <p:cNvSpPr txBox="1"/>
          <p:nvPr/>
        </p:nvSpPr>
        <p:spPr>
          <a:xfrm>
            <a:off x="0" y="4437112"/>
            <a:ext cx="284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John </a:t>
            </a:r>
            <a:r>
              <a:rPr lang="nl-NL" sz="2000" dirty="0" err="1">
                <a:solidFill>
                  <a:srgbClr val="FFFF00"/>
                </a:solidFill>
                <a:latin typeface="Garamond" panose="02020404030301010803" pitchFamily="18" charset="0"/>
              </a:rPr>
              <a:t>Theophilus</a:t>
            </a:r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Garamond" panose="02020404030301010803" pitchFamily="18" charset="0"/>
              </a:rPr>
              <a:t>Desaguliers</a:t>
            </a:r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(1683-1744), </a:t>
            </a:r>
          </a:p>
          <a:p>
            <a:pPr algn="ctr"/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GM 1719-1720</a:t>
            </a:r>
          </a:p>
          <a:p>
            <a:pPr algn="ctr"/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Hugonoot en Anglicaans dominee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2E5C55-4DCA-4B1D-B5CD-A3B9415086C7}"/>
              </a:ext>
            </a:extLst>
          </p:cNvPr>
          <p:cNvSpPr txBox="1"/>
          <p:nvPr/>
        </p:nvSpPr>
        <p:spPr>
          <a:xfrm>
            <a:off x="179512" y="188640"/>
            <a:ext cx="277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207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5E52E-CEE8-4AA8-B501-66AAE5F2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FFFF00"/>
                </a:solidFill>
              </a:rPr>
              <a:t>Enkele Conclusies I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13D11-DA5C-4859-BD99-5135BC4C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Londense </a:t>
            </a:r>
            <a:r>
              <a:rPr lang="nl-NL" sz="9600" dirty="0" err="1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oecumenische VM &gt;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ternat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ionale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interreligieus    </a:t>
            </a:r>
          </a:p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intercult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ureel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genootschap voor (bijna) alle gezindten:</a:t>
            </a:r>
          </a:p>
          <a:p>
            <a:pPr marL="0" indent="0">
              <a:buNone/>
            </a:pPr>
            <a:endParaRPr lang="nl-NL" sz="9600" dirty="0">
              <a:solidFill>
                <a:srgbClr val="FFFF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Drie-</a:t>
            </a:r>
            <a:r>
              <a:rPr lang="nl-NL" sz="96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eenh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OBdH &gt; “voortstuwende wereldorde &gt;  “hoog beginsel”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39115" indent="0">
              <a:buNone/>
            </a:pP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39115" indent="0"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Bijbel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nl-NL" sz="96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cultuur, botst met internationale </a:t>
            </a:r>
            <a:r>
              <a:rPr lang="nl-NL" sz="96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genootsch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VM.  </a:t>
            </a:r>
          </a:p>
          <a:p>
            <a:pPr marL="0" marR="539115" indent="0">
              <a:buNone/>
            </a:pP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Eén H. Boek kan geen prim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 pares zijn. Botst op streven &amp;     </a:t>
            </a:r>
          </a:p>
          <a:p>
            <a:pPr marL="0" marR="539115" indent="0">
              <a:buNone/>
            </a:pP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plichten, gevaar voor ressentimenten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Zoroasters: gebruik Avesta + zoroastrische metaforen toegestaan</a:t>
            </a:r>
          </a:p>
          <a:p>
            <a:pPr marL="0" indent="0">
              <a:buNone/>
            </a:pPr>
            <a:endParaRPr lang="nl-NL" sz="96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Oosterse religies, haar godloze en polytheïst </a:t>
            </a:r>
            <a:r>
              <a:rPr lang="nl-NL" sz="96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levensbesch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+  secularisatie:          </a:t>
            </a:r>
          </a:p>
          <a:p>
            <a:pPr marL="0" indent="0">
              <a:buNone/>
            </a:pP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heeft VM ontkerstend en maakt 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geloof persoonlijk 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9E37CAE-0222-47BB-8DF0-E1C471CD8C2D}"/>
              </a:ext>
            </a:extLst>
          </p:cNvPr>
          <p:cNvSpPr txBox="1"/>
          <p:nvPr/>
        </p:nvSpPr>
        <p:spPr>
          <a:xfrm>
            <a:off x="611560" y="4046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5610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28413-CDE1-4A2D-B660-9087A30A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864096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Draagt de VM bij aan Zin Bestaan?</a:t>
            </a:r>
            <a:b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endParaRPr lang="nl-NL" sz="36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B9C733-DB1A-437F-909D-3E2C115F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Transcendente waarden &gt; Streven naar geluk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Geluk is emotie, het gevolg van waarden</a:t>
            </a:r>
          </a:p>
          <a:p>
            <a:endParaRPr lang="nl-NL" sz="28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Drie kwaliteiten om gelukkig te kunnen worden</a:t>
            </a:r>
          </a:p>
          <a:p>
            <a:pPr lvl="1"/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Autonomie (zelfbeschikking): Ruwe, kubieke steen, tekenbord</a:t>
            </a:r>
          </a:p>
          <a:p>
            <a:pPr lvl="1"/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Competentie (meesterschap): drie graden, educatie</a:t>
            </a:r>
          </a:p>
          <a:p>
            <a:pPr lvl="1"/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Verbondenheid: broederschap, broederketen, zich verhouden tot 			          ‘iets dat hoger is dan jezelf’, hoog beginsel</a:t>
            </a:r>
          </a:p>
          <a:p>
            <a:pPr lvl="1"/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Reflecteren: “Ken u zelf”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A87213-A272-4F54-B53A-4496284CA727}"/>
              </a:ext>
            </a:extLst>
          </p:cNvPr>
          <p:cNvSpPr txBox="1"/>
          <p:nvPr/>
        </p:nvSpPr>
        <p:spPr>
          <a:xfrm>
            <a:off x="611560" y="4046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96644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51AB20A-47DD-401E-ABB5-F6A56B17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2191622" cy="28083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4305250-5E34-4100-B634-87E2CDDE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72816"/>
            <a:ext cx="2101458" cy="28083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0FCA439-521F-4E2F-AFFD-747F4BF0A61F}"/>
              </a:ext>
            </a:extLst>
          </p:cNvPr>
          <p:cNvSpPr txBox="1"/>
          <p:nvPr/>
        </p:nvSpPr>
        <p:spPr>
          <a:xfrm>
            <a:off x="971600" y="4941168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De achterkant van het gelijk kan soms verrassen</a:t>
            </a:r>
          </a:p>
          <a:p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               Poolse beeldhouwer Igor </a:t>
            </a:r>
            <a:r>
              <a:rPr lang="nl-NL" sz="2000" dirty="0" err="1">
                <a:solidFill>
                  <a:srgbClr val="FFFF00"/>
                </a:solidFill>
                <a:latin typeface="Garamond" panose="02020404030301010803" pitchFamily="18" charset="0"/>
              </a:rPr>
              <a:t>Mitoraj</a:t>
            </a:r>
            <a:r>
              <a:rPr lang="nl-NL" sz="2000" dirty="0">
                <a:solidFill>
                  <a:srgbClr val="FFFF00"/>
                </a:solidFill>
                <a:latin typeface="Garamond" panose="02020404030301010803" pitchFamily="18" charset="0"/>
              </a:rPr>
              <a:t> (1944-2014)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AA909F0-B154-4B96-B60C-1A2E88C3F6DD}"/>
              </a:ext>
            </a:extLst>
          </p:cNvPr>
          <p:cNvSpPr txBox="1"/>
          <p:nvPr/>
        </p:nvSpPr>
        <p:spPr>
          <a:xfrm>
            <a:off x="971600" y="620688"/>
            <a:ext cx="6696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</a:t>
            </a:r>
            <a:r>
              <a:rPr lang="nl-NL" sz="2400" dirty="0">
                <a:solidFill>
                  <a:srgbClr val="FFFF00"/>
                </a:solidFill>
              </a:rPr>
              <a:t>Museum Beelden aan Zee </a:t>
            </a:r>
          </a:p>
          <a:p>
            <a:endParaRPr lang="nl-NL" sz="2400" dirty="0">
              <a:solidFill>
                <a:srgbClr val="FFFF00"/>
              </a:solidFill>
            </a:endParaRPr>
          </a:p>
          <a:p>
            <a:r>
              <a:rPr lang="nl-NL" sz="2000" dirty="0">
                <a:solidFill>
                  <a:srgbClr val="FFFF00"/>
                </a:solidFill>
              </a:rPr>
              <a:t>         Gezicht Voorzijde                                Idem holle achterzijde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3A3B85-E333-4DCA-A9A8-F69694765CB1}"/>
              </a:ext>
            </a:extLst>
          </p:cNvPr>
          <p:cNvSpPr txBox="1"/>
          <p:nvPr/>
        </p:nvSpPr>
        <p:spPr>
          <a:xfrm>
            <a:off x="539552" y="40466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8347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EC111-EDEA-468D-BC04-9AF6341E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4400" dirty="0">
                <a:solidFill>
                  <a:srgbClr val="FFFF00"/>
                </a:solidFill>
              </a:rPr>
            </a:br>
            <a:r>
              <a:rPr lang="nl-NL" sz="4400" dirty="0">
                <a:solidFill>
                  <a:srgbClr val="FFFF00"/>
                </a:solidFill>
              </a:rPr>
              <a:t>Verval</a:t>
            </a:r>
            <a:br>
              <a:rPr lang="nl-NL" sz="4400" dirty="0">
                <a:solidFill>
                  <a:srgbClr val="FFFF00"/>
                </a:solidFill>
              </a:rPr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E0325C-4F36-47BA-A159-86629D1A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5" y="1380928"/>
            <a:ext cx="2232247" cy="373472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1EA1106-38BF-4436-9100-2551C44DC956}"/>
              </a:ext>
            </a:extLst>
          </p:cNvPr>
          <p:cNvSpPr txBox="1"/>
          <p:nvPr/>
        </p:nvSpPr>
        <p:spPr>
          <a:xfrm>
            <a:off x="457200" y="5115649"/>
            <a:ext cx="81472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FFFF00"/>
                </a:solidFill>
              </a:rPr>
              <a:t>                                      </a:t>
            </a:r>
          </a:p>
          <a:p>
            <a:r>
              <a:rPr lang="nl-NL" dirty="0">
                <a:solidFill>
                  <a:srgbClr val="FFFF00"/>
                </a:solidFill>
              </a:rPr>
              <a:t>		   </a:t>
            </a:r>
            <a:r>
              <a:rPr lang="nl-NL" sz="2400" dirty="0">
                <a:solidFill>
                  <a:srgbClr val="FFFF00"/>
                </a:solidFill>
              </a:rPr>
              <a:t>Museum Beelden aan Zee</a:t>
            </a:r>
          </a:p>
          <a:p>
            <a:r>
              <a:rPr lang="nl-NL" sz="2400" dirty="0">
                <a:solidFill>
                  <a:srgbClr val="FFFF00"/>
                </a:solidFill>
              </a:rPr>
              <a:t>            Gebarsten Theseus (held labyrint Koning Minos, Knossos)</a:t>
            </a:r>
          </a:p>
          <a:p>
            <a:endParaRPr lang="nl-NL" sz="1400" dirty="0">
              <a:solidFill>
                <a:srgbClr val="FFFF00"/>
              </a:solidFill>
            </a:endParaRPr>
          </a:p>
          <a:p>
            <a:r>
              <a:rPr lang="nl-NL" sz="1800" dirty="0">
                <a:solidFill>
                  <a:srgbClr val="FFFF00"/>
                </a:solidFill>
                <a:latin typeface="Garamond" panose="02020404030301010803" pitchFamily="18" charset="0"/>
              </a:rPr>
              <a:t>                              Poolse beeldhouwer Igor </a:t>
            </a:r>
            <a:r>
              <a:rPr lang="nl-NL" sz="1800" dirty="0" err="1">
                <a:solidFill>
                  <a:srgbClr val="FFFF00"/>
                </a:solidFill>
                <a:latin typeface="Garamond" panose="02020404030301010803" pitchFamily="18" charset="0"/>
              </a:rPr>
              <a:t>Mitoraj</a:t>
            </a:r>
            <a:r>
              <a:rPr lang="nl-NL" sz="1800" dirty="0">
                <a:solidFill>
                  <a:srgbClr val="FFFF00"/>
                </a:solidFill>
                <a:latin typeface="Garamond" panose="02020404030301010803" pitchFamily="18" charset="0"/>
              </a:rPr>
              <a:t> (1944-2014)</a:t>
            </a:r>
            <a:r>
              <a:rPr lang="nl-NL" sz="1800" dirty="0">
                <a:solidFill>
                  <a:srgbClr val="FFFF00"/>
                </a:solidFill>
              </a:rPr>
              <a:t>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E4D1C7-102B-4611-A14F-299EBDFABB61}"/>
              </a:ext>
            </a:extLst>
          </p:cNvPr>
          <p:cNvSpPr txBox="1"/>
          <p:nvPr/>
        </p:nvSpPr>
        <p:spPr>
          <a:xfrm>
            <a:off x="539552" y="5486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1199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CB5EC-5822-48DA-A36C-FCA8BC77D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Vrijmetselarij en Godsdienst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AA1671-B46C-42A5-97F7-5E3BFA062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4400" dirty="0">
                <a:solidFill>
                  <a:srgbClr val="FFFF00"/>
                </a:solidFill>
              </a:rPr>
              <a:t>EINDE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C3FD9A-2B7C-48E3-839A-379032398898}"/>
              </a:ext>
            </a:extLst>
          </p:cNvPr>
          <p:cNvSpPr txBox="1"/>
          <p:nvPr/>
        </p:nvSpPr>
        <p:spPr>
          <a:xfrm>
            <a:off x="395536" y="47667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78044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7B8C3-F62A-4CA1-8105-3B3BCF0C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rgbClr val="FFFF00"/>
                </a:solidFill>
              </a:rPr>
            </a:br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Begin 18</a:t>
            </a:r>
            <a:r>
              <a:rPr lang="nl-NL" sz="4000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 eeuw</a:t>
            </a:r>
            <a:b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Problemen en Antwoorden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B4774-158D-4085-ABE4-890E2BEC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Problemen: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Godsdienst: leven, hiernamaals, uitleg Bijbel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Samenleving: intolerantie, wantrouwen, angst, geweld</a:t>
            </a:r>
          </a:p>
          <a:p>
            <a:pPr marL="0" indent="0">
              <a:buNone/>
            </a:pPr>
            <a:r>
              <a:rPr lang="nl-NL" sz="1200" dirty="0">
                <a:solidFill>
                  <a:srgbClr val="FFFF00"/>
                </a:solidFill>
                <a:latin typeface="Garamond" panose="02020404030301010803" pitchFamily="18" charset="0"/>
              </a:rPr>
              <a:t>	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Antwoorden in Constituties:  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Tolerantie, 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respect, ethiek, “beter mens”, medemenselijkheid, empathie, educatie, gelijkwaardigheid</a:t>
            </a:r>
          </a:p>
          <a:p>
            <a:endParaRPr lang="nl-NL" sz="2600" dirty="0">
              <a:solidFill>
                <a:srgbClr val="FFFF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Geloofsvoorwaarden: </a:t>
            </a:r>
          </a:p>
          <a:p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artikelen geloof: Drie-eenheid als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éé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God, Jezus rechter 			     Laatste Oordeel, beloning/straf, wederopstanding </a:t>
            </a:r>
          </a:p>
          <a:p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AEFE62-E413-4F3C-A025-CE509E8E048A}"/>
              </a:ext>
            </a:extLst>
          </p:cNvPr>
          <p:cNvSpPr txBox="1"/>
          <p:nvPr/>
        </p:nvSpPr>
        <p:spPr>
          <a:xfrm>
            <a:off x="179512" y="260648"/>
            <a:ext cx="277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464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287E6-5BA0-4C65-8855-1A2EA4D6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Periode 1730-1800</a:t>
            </a:r>
            <a:b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Toelating Joden 1732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A5AAC-023F-403A-9422-07E1B58A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25000" lnSpcReduction="20000"/>
          </a:bodyPr>
          <a:lstStyle/>
          <a:p>
            <a:r>
              <a:rPr lang="nl-NL" sz="10400" dirty="0">
                <a:solidFill>
                  <a:srgbClr val="FFFF00"/>
                </a:solidFill>
                <a:latin typeface="Garamond" panose="02020404030301010803" pitchFamily="18" charset="0"/>
              </a:rPr>
              <a:t>1732   Toelating joden, de eerste niet-christenen</a:t>
            </a:r>
          </a:p>
          <a:p>
            <a:r>
              <a:rPr lang="nl-NL" sz="10400" dirty="0">
                <a:solidFill>
                  <a:srgbClr val="FFFF00"/>
                </a:solidFill>
                <a:latin typeface="Garamond" panose="02020404030301010803" pitchFamily="18" charset="0"/>
              </a:rPr>
              <a:t>Helft christelijke voorwaarden moeten geschrapt, </a:t>
            </a:r>
            <a:r>
              <a:rPr lang="nl-NL" sz="10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NT is ketters</a:t>
            </a:r>
          </a:p>
          <a:p>
            <a:pPr marL="0" indent="0">
              <a:buNone/>
            </a:pPr>
            <a:endParaRPr lang="nl-NL" sz="10400" dirty="0">
              <a:solidFill>
                <a:srgbClr val="FFFF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nl-NL" sz="10400" dirty="0">
                <a:solidFill>
                  <a:srgbClr val="FFFF00"/>
                </a:solidFill>
                <a:latin typeface="Garamond" panose="02020404030301010803" pitchFamily="18" charset="0"/>
              </a:rPr>
              <a:t>1738 Aanpassing Constituties aan Judaïsme</a:t>
            </a:r>
          </a:p>
          <a:p>
            <a:r>
              <a:rPr lang="nl-NL" sz="10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Nadruk op ethiek en zelfverantwoordelijkheid</a:t>
            </a:r>
          </a:p>
          <a:p>
            <a:endParaRPr lang="nl-NL" sz="104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oorwaarden + mythe worden aangepast, Noach wordt stamvader</a:t>
            </a:r>
          </a:p>
          <a:p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 grote plichten </a:t>
            </a:r>
            <a:r>
              <a:rPr lang="nl-NL" sz="9600" dirty="0" err="1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tov</a:t>
            </a:r>
            <a:r>
              <a:rPr lang="nl-NL" sz="9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God, medemens, zichzelf. </a:t>
            </a:r>
            <a:endParaRPr lang="nl-NL" sz="9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nl-NL" sz="9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nl-NL" sz="8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nl-NL" sz="18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1750: Oprichting Grand Lodge of the Antients &gt; twee Grootloges</a:t>
            </a:r>
          </a:p>
          <a:p>
            <a:pPr marL="0" indent="0">
              <a:buNone/>
            </a:pPr>
            <a:endParaRPr lang="nl-NL" sz="1800" dirty="0">
              <a:solidFill>
                <a:srgbClr val="FFFF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9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1758: Nieuwe constituties GL Moderns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1DA2706-795E-4A27-A06E-2CF6C1B81B5E}"/>
              </a:ext>
            </a:extLst>
          </p:cNvPr>
          <p:cNvSpPr txBox="1"/>
          <p:nvPr/>
        </p:nvSpPr>
        <p:spPr>
          <a:xfrm>
            <a:off x="323528" y="27463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578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9DDB4-9396-45E0-BA8E-F3C3EF4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Houding katholieken en protestanten</a:t>
            </a:r>
            <a:endParaRPr lang="nl-NL" sz="40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AAF746-5F14-4AB8-9229-F1C721CA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000" dirty="0">
                <a:solidFill>
                  <a:srgbClr val="FFFF00"/>
                </a:solidFill>
                <a:latin typeface="Garamond" panose="02020404030301010803" pitchFamily="18" charset="0"/>
              </a:rPr>
              <a:t>Beschuldigingen Vaticaan: </a:t>
            </a:r>
          </a:p>
          <a:p>
            <a:pPr lvl="1"/>
            <a:r>
              <a:rPr lang="nl-NL" alt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oecumene, geheimhouding, ontucht, ketterij</a:t>
            </a:r>
          </a:p>
          <a:p>
            <a:pPr marL="0" indent="0">
              <a:buNone/>
            </a:pPr>
            <a:endParaRPr lang="nl-NL" sz="11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3000" dirty="0">
                <a:solidFill>
                  <a:srgbClr val="FFFF00"/>
                </a:solidFill>
                <a:latin typeface="Garamond" panose="02020404030301010803" pitchFamily="18" charset="0"/>
              </a:rPr>
              <a:t>Protestantse overheden:</a:t>
            </a:r>
          </a:p>
          <a:p>
            <a:pPr lvl="1"/>
            <a:r>
              <a:rPr lang="nl-NL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Calvinisme</a:t>
            </a:r>
            <a:r>
              <a:rPr lang="nl-NL" dirty="0">
                <a:solidFill>
                  <a:srgbClr val="FFFF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veroordeling VM tussen 1736 en 1744 </a:t>
            </a:r>
          </a:p>
          <a:p>
            <a:pPr lvl="1"/>
            <a:r>
              <a:rPr lang="nl-NL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Zweedse koning: 1738 doodstraf voor lidmaatschap VM</a:t>
            </a:r>
            <a:endParaRPr lang="nl-NL" dirty="0">
              <a:solidFill>
                <a:srgbClr val="FFFF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NL" sz="11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2</a:t>
            </a:r>
            <a:r>
              <a:rPr lang="nl-NL" sz="2800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 helft 18</a:t>
            </a:r>
            <a:r>
              <a:rPr lang="nl-NL" sz="2800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nl-NL" sz="2800" dirty="0">
                <a:solidFill>
                  <a:srgbClr val="FFFF00"/>
                </a:solidFill>
                <a:latin typeface="Garamond" panose="02020404030301010803" pitchFamily="18" charset="0"/>
              </a:rPr>
              <a:t> eeuw: </a:t>
            </a:r>
          </a:p>
          <a:p>
            <a:pPr lvl="1"/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Calvinisme (</a:t>
            </a:r>
            <a:r>
              <a:rPr lang="nl-NL" sz="2400" dirty="0" err="1">
                <a:solidFill>
                  <a:srgbClr val="FFFF00"/>
                </a:solidFill>
                <a:latin typeface="Garamond" panose="02020404030301010803" pitchFamily="18" charset="0"/>
              </a:rPr>
              <a:t>Zw</a:t>
            </a: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), Frankrijk: tolerantie, vrijplaats Hugonoten Zweden: koning wordt grootmeester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7D61BB-4461-4B1F-BF4A-74240453F9D4}"/>
              </a:ext>
            </a:extLst>
          </p:cNvPr>
          <p:cNvSpPr txBox="1"/>
          <p:nvPr/>
        </p:nvSpPr>
        <p:spPr>
          <a:xfrm>
            <a:off x="457200" y="332656"/>
            <a:ext cx="3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0188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6A659-5C4E-47B7-A92E-CFAD0515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GL Moderns wordt Primus Inter Pares,</a:t>
            </a:r>
            <a:b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  <a:t>God wordt OBdH</a:t>
            </a:r>
            <a:br>
              <a:rPr lang="nl-NL" sz="36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endParaRPr lang="nl-NL" sz="36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6E1599-83D1-48EA-8EF1-B7ADE644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lnSpcReduction="10000"/>
          </a:bodyPr>
          <a:lstStyle/>
          <a:p>
            <a:endParaRPr lang="nl-NL" sz="2400" dirty="0">
              <a:solidFill>
                <a:srgbClr val="FFFF00"/>
              </a:solidFill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Tot 1769: loges onder GL Moderns of “niet-regulier”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Vrijheid grootloges wereldwijd &gt; wildgroei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1769: GL Moderns: ‘Primus inter pares’ &gt; erkenningen systeem</a:t>
            </a:r>
          </a:p>
          <a:p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2</a:t>
            </a:r>
            <a:r>
              <a:rPr lang="nl-NL" sz="2600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 helft 18</a:t>
            </a:r>
            <a:r>
              <a:rPr lang="nl-NL" sz="2600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 eeuw: nieuwe loges in koloniën, Amerika, Azië, Afrika</a:t>
            </a:r>
          </a:p>
          <a:p>
            <a:pPr marL="0" indent="0">
              <a:buNone/>
            </a:pPr>
            <a:endParaRPr lang="nl-NL" sz="12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12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Vóór 1800: invoering OBdH Engeland, Ned. 1812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					</a:t>
            </a:r>
            <a:r>
              <a:rPr lang="nl-NL" sz="1800" dirty="0">
                <a:solidFill>
                  <a:srgbClr val="FFFF00"/>
                </a:solidFill>
                <a:latin typeface="Garamond" panose="02020404030301010803" pitchFamily="18" charset="0"/>
              </a:rPr>
              <a:t>		</a:t>
            </a:r>
            <a:r>
              <a:rPr lang="nl-NL" sz="1600" dirty="0">
                <a:solidFill>
                  <a:srgbClr val="FFFF00"/>
                </a:solidFill>
              </a:rPr>
              <a:t>                 </a:t>
            </a:r>
          </a:p>
          <a:p>
            <a:pPr marL="0" indent="0">
              <a:buNone/>
            </a:pPr>
            <a:endParaRPr lang="nl-NL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rgbClr val="FFFF00"/>
                </a:solidFill>
              </a:rPr>
              <a:t>								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Bijbel 13</a:t>
            </a:r>
            <a:r>
              <a:rPr lang="nl-NL" sz="1600" baseline="30000" dirty="0">
                <a:solidFill>
                  <a:srgbClr val="FFFF00"/>
                </a:solidFill>
              </a:rPr>
              <a:t>e</a:t>
            </a:r>
            <a:r>
              <a:rPr lang="nl-NL" sz="1600" dirty="0">
                <a:solidFill>
                  <a:srgbClr val="FFFF00"/>
                </a:solidFill>
              </a:rPr>
              <a:t> eeuw</a:t>
            </a:r>
            <a:endParaRPr lang="nl-NL" sz="26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219CF66-6E25-4B60-9325-666597A755A6}"/>
              </a:ext>
            </a:extLst>
          </p:cNvPr>
          <p:cNvSpPr txBox="1"/>
          <p:nvPr/>
        </p:nvSpPr>
        <p:spPr>
          <a:xfrm>
            <a:off x="611560" y="27463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Garamond" panose="02020404030301010803" pitchFamily="18" charset="0"/>
              </a:rPr>
              <a:t> 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D15731-E9AA-4B96-805B-8112EF14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480" y="4285403"/>
            <a:ext cx="1390008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754CC-7971-4670-A1DD-5FE8C03B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pPr algn="l"/>
            <a:r>
              <a:rPr lang="nl-NL" sz="1400" dirty="0">
                <a:solidFill>
                  <a:srgbClr val="FFFF00"/>
                </a:solidFill>
                <a:latin typeface="Bodoni MT Condensed" panose="02070606080606020203" pitchFamily="18" charset="0"/>
              </a:rPr>
              <a:t>7</a:t>
            </a:r>
            <a:r>
              <a:rPr lang="nl-NL" dirty="0">
                <a:solidFill>
                  <a:srgbClr val="FFFF00"/>
                </a:solidFill>
                <a:latin typeface="Bodoni MT Condensed" panose="02070606080606020203" pitchFamily="18" charset="0"/>
              </a:rPr>
              <a:t>		</a:t>
            </a:r>
            <a:r>
              <a:rPr lang="nl-NL" sz="4400" dirty="0">
                <a:solidFill>
                  <a:srgbClr val="FFFF00"/>
                </a:solidFill>
                <a:latin typeface="Garamond" panose="02020404030301010803" pitchFamily="18" charset="0"/>
              </a:rPr>
              <a:t> 1800 </a:t>
            </a:r>
            <a:r>
              <a:rPr lang="nl-NL" dirty="0">
                <a:solidFill>
                  <a:srgbClr val="FFFF00"/>
                </a:solidFill>
                <a:latin typeface="Bodoni MT Condensed" panose="02070606080606020203" pitchFamily="18" charset="0"/>
              </a:rPr>
              <a:t> </a:t>
            </a:r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Toelating Islam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96968-7A54-47EA-927C-7FE67BB1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421088"/>
          </a:xfrm>
        </p:spPr>
        <p:txBody>
          <a:bodyPr>
            <a:normAutofit fontScale="77500" lnSpcReduction="20000"/>
          </a:bodyPr>
          <a:lstStyle/>
          <a:p>
            <a:r>
              <a:rPr lang="nl-NL" sz="3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Abrahamitische godsdienst, monotheïstisch</a:t>
            </a:r>
          </a:p>
          <a:p>
            <a:pPr>
              <a:buFontTx/>
              <a:buChar char="-"/>
            </a:pPr>
            <a:r>
              <a:rPr lang="nl-NL" sz="3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Allah centraal, profeet Mohammed (571-632) nadrukkelijk           </a:t>
            </a:r>
          </a:p>
          <a:p>
            <a:pPr marL="0" indent="0">
              <a:buNone/>
            </a:pPr>
            <a:r>
              <a:rPr lang="nl-NL" sz="37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nl-NL" sz="3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</a:t>
            </a:r>
          </a:p>
          <a:p>
            <a:pPr marL="0" indent="0">
              <a:buNone/>
            </a:pPr>
            <a:r>
              <a:rPr lang="nl-NL" sz="37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Koran is Heilig Boek, deel uit Tenach</a:t>
            </a:r>
            <a:r>
              <a:rPr lang="nl-NL" sz="37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(OT)</a:t>
            </a:r>
            <a:endParaRPr lang="nl-NL" sz="37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40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400" dirty="0">
                <a:solidFill>
                  <a:srgbClr val="FFFF00"/>
                </a:solidFill>
                <a:latin typeface="Garamond" panose="02020404030301010803" pitchFamily="18" charset="0"/>
              </a:rPr>
              <a:t>Toelating Islam, onopgemerkt, geen nieuwe regel, voorwaarden, conform Judaïsme  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nl-NL" sz="4000" dirty="0">
              <a:solidFill>
                <a:srgbClr val="FFFF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sz="3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Islam onderschrijft </a:t>
            </a:r>
            <a:r>
              <a:rPr lang="nl-NL" sz="3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nl-NL" sz="3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Geboden, Allah past in symbool OBdH</a:t>
            </a:r>
            <a:r>
              <a:rPr lang="nl-NL" sz="34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47280-5C6F-4C31-A713-CDE3E623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1813 Herstel Eenheid</a:t>
            </a:r>
            <a:b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sz="4000" dirty="0">
                <a:solidFill>
                  <a:srgbClr val="FFFF00"/>
                </a:solidFill>
                <a:latin typeface="Garamond" panose="02020404030301010803" pitchFamily="18" charset="0"/>
              </a:rPr>
              <a:t>Fusie Ancients en Moderns  tot UGLE</a:t>
            </a:r>
            <a:endParaRPr lang="nl-NL" sz="40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47C03-67D6-40B7-A5DB-FF6C2F88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Eind 18</a:t>
            </a:r>
            <a:r>
              <a:rPr lang="nl-NL" sz="2600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 eeuw, toenadering Moderns en Ancients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1813 Fusie Grootloges Moderns en Ancients </a:t>
            </a:r>
            <a:r>
              <a:rPr lang="nl-NL" sz="2600" dirty="0" err="1">
                <a:solidFill>
                  <a:srgbClr val="FFFF00"/>
                </a:solidFill>
                <a:latin typeface="Garamond" panose="02020404030301010803" pitchFamily="18" charset="0"/>
              </a:rPr>
              <a:t>olv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. 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         Grootmeester (royal) August Frederik, Duke of Sussex</a:t>
            </a:r>
          </a:p>
          <a:p>
            <a:pPr marL="0" indent="0">
              <a:buNone/>
            </a:pPr>
            <a:endParaRPr lang="nl-NL" i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VM moet cement voor empire worden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</a:rPr>
              <a:t>Eis overheid: uniformiteit in regels en voorwaarden</a:t>
            </a:r>
          </a:p>
          <a:p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eloof in één God en Laatste </a:t>
            </a:r>
            <a:r>
              <a:rPr lang="nl-NL" sz="2600" dirty="0">
                <a:solidFill>
                  <a:srgbClr val="FFFF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6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ordeel voldoende voor VM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5A64CD-3F16-4A3E-80A7-3F062A2C602D}"/>
              </a:ext>
            </a:extLst>
          </p:cNvPr>
          <p:cNvSpPr txBox="1"/>
          <p:nvPr/>
        </p:nvSpPr>
        <p:spPr>
          <a:xfrm>
            <a:off x="128080" y="23467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8</a:t>
            </a: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34735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97D97-0CDC-4137-AC8A-FC00369B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  <a:latin typeface="Garamond" panose="02020404030301010803" pitchFamily="18" charset="0"/>
              </a:rPr>
              <a:t>Evangelische Reveil (1815 – 1865)</a:t>
            </a:r>
            <a:br>
              <a:rPr lang="nl-NL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nl-NL" dirty="0">
                <a:solidFill>
                  <a:srgbClr val="FFFF00"/>
                </a:solidFill>
                <a:latin typeface="Garamond" panose="02020404030301010803" pitchFamily="18" charset="0"/>
              </a:rPr>
              <a:t>heropleving rond 1880</a:t>
            </a:r>
            <a:endParaRPr lang="nl-NL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F94722-AA21-41DA-B48C-523238A4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Opleving gereformeerd denken, gematigd in VK.</a:t>
            </a: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1830 Introductie in VM: Oliver (1782-1866) en </a:t>
            </a:r>
            <a:r>
              <a:rPr lang="nl-NL" sz="240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Crusefix (1788-1850)</a:t>
            </a:r>
            <a:endParaRPr lang="nl-NL" sz="24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Creëren maçonniek theologisch-filosofisch systeem </a:t>
            </a: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VM wordt orthodox christelijk Evangelisch &gt; rituelen kerkdiensten</a:t>
            </a:r>
            <a:endParaRPr lang="nl-NL" sz="12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Haaks op streven universele seculiere organisatie  van GM</a:t>
            </a:r>
          </a:p>
          <a:p>
            <a:pPr marL="0" indent="0">
              <a:buNone/>
            </a:pPr>
            <a:endParaRPr lang="nl-NL" sz="12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Rond 1880: na toelating hindoeïsme en boeddhisme en </a:t>
            </a:r>
            <a:r>
              <a:rPr lang="nl-NL" sz="2400" dirty="0" err="1">
                <a:solidFill>
                  <a:srgbClr val="FFFF00"/>
                </a:solidFill>
                <a:latin typeface="Garamond" panose="02020404030301010803" pitchFamily="18" charset="0"/>
              </a:rPr>
              <a:t>Darwin’s</a:t>
            </a:r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  evolutietheorie (1871): Opnieuw opleving Evangelisch Reveil.</a:t>
            </a:r>
          </a:p>
          <a:p>
            <a:r>
              <a:rPr lang="nl-NL" sz="2400" dirty="0">
                <a:solidFill>
                  <a:srgbClr val="FFFF00"/>
                </a:solidFill>
                <a:latin typeface="Garamond" panose="02020404030301010803" pitchFamily="18" charset="0"/>
              </a:rPr>
              <a:t>Rituelen worden opnieuw protestantse diensten met psalmen, Bijbelclubjes ontstaan</a:t>
            </a:r>
          </a:p>
          <a:p>
            <a:endParaRPr lang="nl-NL" sz="34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nl-NL" sz="2400" dirty="0">
              <a:solidFill>
                <a:srgbClr val="FFFF00"/>
              </a:solidFill>
              <a:latin typeface="Bodoni MT Condensed" panose="02070606080606020203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4E0E404-D1FB-4F73-AB28-ADADC565DC8C}"/>
              </a:ext>
            </a:extLst>
          </p:cNvPr>
          <p:cNvSpPr txBox="1"/>
          <p:nvPr/>
        </p:nvSpPr>
        <p:spPr>
          <a:xfrm>
            <a:off x="395536" y="4046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4700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117152</TotalTime>
  <Words>1208</Words>
  <Application>Microsoft Macintosh PowerPoint</Application>
  <PresentationFormat>Diavoorstelling (4:3)</PresentationFormat>
  <Paragraphs>268</Paragraphs>
  <Slides>24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Bodoni MT Condensed</vt:lpstr>
      <vt:lpstr>Calibri</vt:lpstr>
      <vt:lpstr>Garamond</vt:lpstr>
      <vt:lpstr>Kantoorthema</vt:lpstr>
      <vt:lpstr>Vrijmetselarij &amp; Godsdienst</vt:lpstr>
      <vt:lpstr>Periode 1717-1730 Renovatie naar moderne vrijmetselarij</vt:lpstr>
      <vt:lpstr> Begin 18e eeuw Problemen en Antwoorden </vt:lpstr>
      <vt:lpstr>Periode 1730-1800 Toelating Joden 1732</vt:lpstr>
      <vt:lpstr>Houding katholieken en protestanten</vt:lpstr>
      <vt:lpstr> GL Moderns wordt Primus Inter Pares, God wordt OBdH </vt:lpstr>
      <vt:lpstr>7   1800  Toelating Islam</vt:lpstr>
      <vt:lpstr>1813 Herstel Eenheid Fusie Ancients en Moderns  tot UGLE</vt:lpstr>
      <vt:lpstr>Evangelische Reveil (1815 – 1865) heropleving rond 1880</vt:lpstr>
      <vt:lpstr>Slechten drempel christendom–Oosterse godsdiensten</vt:lpstr>
      <vt:lpstr>Toetreding Oosterse religie 1840-1860</vt:lpstr>
      <vt:lpstr>Tot de VM toegelaten  godsdiensten en levensbeschouwingen</vt:lpstr>
      <vt:lpstr>    Verplichte herinvoering van de Bijbel 1867      </vt:lpstr>
      <vt:lpstr>       Splitsing vrijmetselarij op religieuze gronden 1870                                            </vt:lpstr>
      <vt:lpstr> Hindoeïsme en het polytheïstisch probleem Eerste inwijding 1872 </vt:lpstr>
      <vt:lpstr>Toelating boeddhisme 1875</vt:lpstr>
      <vt:lpstr>Periode 1900 - heden</vt:lpstr>
      <vt:lpstr>1929/1989 Herformulering Regulariteitsregels</vt:lpstr>
      <vt:lpstr>    Situatie na WO II</vt:lpstr>
      <vt:lpstr>Enkele Conclusies I </vt:lpstr>
      <vt:lpstr> Draagt de VM bij aan Zin Bestaan? </vt:lpstr>
      <vt:lpstr>PowerPoint-presentatie</vt:lpstr>
      <vt:lpstr> Verval </vt:lpstr>
      <vt:lpstr>Vrijmetselarij en Godsdienst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Tekens en Gebaren</dc:title>
  <dc:creator>zeven</dc:creator>
  <cp:lastModifiedBy>Percival Stubbs</cp:lastModifiedBy>
  <cp:revision>776</cp:revision>
  <dcterms:created xsi:type="dcterms:W3CDTF">2014-02-17T19:31:27Z</dcterms:created>
  <dcterms:modified xsi:type="dcterms:W3CDTF">2021-11-18T22:42:51Z</dcterms:modified>
</cp:coreProperties>
</file>