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27" r:id="rId7"/>
  </p:sldMasterIdLst>
  <p:notesMasterIdLst>
    <p:notesMasterId r:id="rId48"/>
  </p:notesMasterIdLst>
  <p:sldIdLst>
    <p:sldId id="333" r:id="rId8"/>
    <p:sldId id="334" r:id="rId9"/>
    <p:sldId id="285" r:id="rId10"/>
    <p:sldId id="335" r:id="rId11"/>
    <p:sldId id="289" r:id="rId12"/>
    <p:sldId id="282" r:id="rId13"/>
    <p:sldId id="283" r:id="rId14"/>
    <p:sldId id="317" r:id="rId15"/>
    <p:sldId id="284" r:id="rId16"/>
    <p:sldId id="287" r:id="rId17"/>
    <p:sldId id="280" r:id="rId18"/>
    <p:sldId id="316" r:id="rId19"/>
    <p:sldId id="257" r:id="rId20"/>
    <p:sldId id="278" r:id="rId21"/>
    <p:sldId id="315" r:id="rId22"/>
    <p:sldId id="277" r:id="rId23"/>
    <p:sldId id="276" r:id="rId24"/>
    <p:sldId id="281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88" r:id="rId35"/>
    <p:sldId id="267" r:id="rId36"/>
    <p:sldId id="269" r:id="rId37"/>
    <p:sldId id="270" r:id="rId38"/>
    <p:sldId id="268" r:id="rId39"/>
    <p:sldId id="272" r:id="rId40"/>
    <p:sldId id="271" r:id="rId41"/>
    <p:sldId id="256" r:id="rId42"/>
    <p:sldId id="291" r:id="rId43"/>
    <p:sldId id="273" r:id="rId44"/>
    <p:sldId id="274" r:id="rId45"/>
    <p:sldId id="275" r:id="rId46"/>
    <p:sldId id="290" r:id="rId4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6F4E3-AF48-4EFF-B342-D5054ED48632}" v="1274" dt="2021-10-27T13:55:16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7" autoAdjust="0"/>
  </p:normalViewPr>
  <p:slideViewPr>
    <p:cSldViewPr snapToGrid="0">
      <p:cViewPr varScale="1">
        <p:scale>
          <a:sx n="109" d="100"/>
          <a:sy n="109" d="100"/>
        </p:scale>
        <p:origin x="67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DEFC8-7F22-4E19-B778-8C952BCF2554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0841-366A-4B9E-88E5-BD15AA5585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29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>
            <a:extLst>
              <a:ext uri="{FF2B5EF4-FFF2-40B4-BE49-F238E27FC236}">
                <a16:creationId xmlns:a16="http://schemas.microsoft.com/office/drawing/2014/main" id="{4C75AE9D-F196-4AC6-8421-EEF0A20008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Tijdelijke aanduiding voor notities 2">
            <a:extLst>
              <a:ext uri="{FF2B5EF4-FFF2-40B4-BE49-F238E27FC236}">
                <a16:creationId xmlns:a16="http://schemas.microsoft.com/office/drawing/2014/main" id="{DBC4F7B0-7ED6-43D0-91EE-EBC6BE5397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b="1"/>
              <a:t>Leucippus</a:t>
            </a:r>
            <a:r>
              <a:rPr lang="nl-NL" altLang="nl-NL"/>
              <a:t> of </a:t>
            </a:r>
            <a:r>
              <a:rPr lang="nl-NL" altLang="nl-NL" b="1"/>
              <a:t>Leukippos</a:t>
            </a:r>
            <a:r>
              <a:rPr lang="nl-NL" altLang="nl-NL"/>
              <a:t> was zijn leermeester. Was vijf jaar in Egypte. Zijn boeken hebben het niet overleefd. Aristotels noemde hem de eerste atomist. De eerste heldere formulering van de causale wet: alles ontstaat noodwendig. Uit de botsingen en afstoting van deeltjes ontstaan en vergaan vele werelden. Alles verloopt onverbiddelijke wetmatigheid die immanent is in het zijnde. </a:t>
            </a:r>
          </a:p>
        </p:txBody>
      </p:sp>
      <p:sp>
        <p:nvSpPr>
          <p:cNvPr id="51204" name="Tijdelijke aanduiding voor dianummer 3">
            <a:extLst>
              <a:ext uri="{FF2B5EF4-FFF2-40B4-BE49-F238E27FC236}">
                <a16:creationId xmlns:a16="http://schemas.microsoft.com/office/drawing/2014/main" id="{331603E5-3088-4F32-BFE5-1B2160543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119826-3175-4D6A-93B4-543026BD3C7A}" type="slidenum">
              <a:rPr lang="nl-NL" altLang="nl-NL"/>
              <a:pPr/>
              <a:t>16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0841-366A-4B9E-88E5-BD15AA5585B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18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D5CC2-5464-4A9C-ACCF-7E8114A31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B5246B-ECF9-4983-A85D-9AF0983A0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C9BE09-2F26-4181-B3AC-CF22D04B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0976A6-DA58-4B04-866D-16482C63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773779-09D3-409E-B989-4777C07C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64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81DA6-5836-4F3C-9F6C-07E93241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860E2C-A49B-4193-994D-3A18BB103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624D9-6C6E-4055-AA24-39D0F63F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57AB95-8906-4F58-8704-52A17681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ABC4E5-3C8D-4729-9D64-A0B45583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76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DB5E3B-3B99-4043-A045-B118FD371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F40DBD-225E-4428-8871-EB473F28A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E8DCDA-2FCE-432D-BE04-16656BFA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28B3AD-AF80-43DC-B90A-2B6E7BA0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A27A9A-8EAE-488D-9464-72EC7A0B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93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53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90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14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36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111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1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20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10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81009-7D39-476D-ADC9-0CD54E86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84F28-F942-4BEC-B5EE-277A4F04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44A9A7-5729-45FC-8F82-D928104D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3CF603-DDEE-46D8-A35A-64894B3E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F47AC4-00D7-44A9-83F5-FA1C995A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526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45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471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951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317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256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481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18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5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04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2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D9E1E-3A86-415A-A0E7-C43A8E21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2328B8-F2CE-404E-8324-7203745ED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151FB4-7253-48A7-AC29-81DD8C52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E02A09-DF48-40DD-98EA-799EE9DD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E84389-0D5A-4D74-8D64-32FF1393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443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340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601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568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958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22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893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466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475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86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3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C4492-3B72-4548-9F3D-31872F0B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9F3027-5373-47BE-85C7-3267FA7EA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14CD6C-B7C7-4C57-9085-CB8685C7D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39B8A1-2678-4B24-8368-443A8AEE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D6F20C-064A-480A-91CC-6BBF91FF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AA7AB0-9F3E-4445-8795-16600F7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284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266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801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195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835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567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624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833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121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281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95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06E0D-A06D-4277-9D3A-A83230FB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47CEB0-42D1-4345-B7BB-DAE8E8875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2F20DF-51B1-4D39-9877-ADB26E4A1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D2794F-825A-4A11-95B0-C55FFA50F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565497-DE07-418D-9811-4C40863E7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16C811-05FD-41E5-9FED-6ACE1B59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1CD95AB-014B-49D5-8B2C-4C8910BE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80450B4-DA38-45B9-B1DC-21A18AED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74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132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727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005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884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463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946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346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729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160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43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4390B-5F0B-43DB-BC1B-4DF139FA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0F225A-1CF9-4F60-93DD-BF936FD9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594639-03D2-4542-BC5C-4193C04E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B006B9-D6F5-4770-9986-6CCDC16F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154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25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388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40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638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545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128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9879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254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8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880ACA-9D85-43C8-8482-F14DE3AD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B2DCAA-8B4D-4825-8BE0-4AF25581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37032B-EA62-4669-9AF6-98EA8989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483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8551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038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208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862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929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629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0470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0388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0641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15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5DDF2-D32D-4380-ADBD-27133B11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1468D-F626-4FF7-8FDF-4647CFB51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9BD1E2-11EA-4AC4-AAF5-234A8068E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82EE5B-A5C1-478C-99DF-BD540EEC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AC9B1A-1591-43C7-9B18-C3B148C0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506E1C-08BC-4270-9091-89BE023A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888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4759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541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143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6931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509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4987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6489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525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089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20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6738A-5717-48BF-AE57-221B9CF9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B2AE87-9BF1-4427-8100-5CE72FA19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9D2BF8-8D8D-4560-BE78-1FAFAB04A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A0203B-1912-4509-B8A9-9E4FB245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CF43F2-B150-4266-8F03-85EE8103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368122-3506-4AF5-AC32-A25670B4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44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B6A7C1-31F8-42C9-84D9-651CDB72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CF834C-1BDB-467A-A294-A179B6484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387638-3F66-468C-ABD0-8F1672AF2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CE7E2A-547C-4C73-8440-C3359575E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1EF375-254B-4E97-ADBA-FE97215F0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3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426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0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4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269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26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9427-2BF7-42C2-9C1F-93CD6E3C1D01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D26D75-DF16-4573-AB41-FF38B1B235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64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/index.php?title=Heelal&amp;mobileaction=toggle_view_mobil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jpalanca.com/posts/2012-04-19-on-mans-insignificanc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hnval.nl/school/informatica/prolog/les5.htm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arapenjaga.blogspot.com/2013/08/siapa-yang-keliru-paus-fransiskus-atau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aceme/26838461342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roblogs.nl/2019/04/10/astronomen-maken-eerste-foto-van-een-zwart-gat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nl.wikipedia.org/wiki/Tan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facts.nl/berichten/less-is-not-more-less-is-enough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age.ugent.be/~ci/Spinoza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brothers_karamazov_1002_librivox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woede-smiley-problemen-emoticon-1541317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ll.de/de/ecology/ecology-society-ngos-climate-crisis-12261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725928@N02/32106324413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itLord\Downloads\Mushishi%20Music%20collection\Mushishi%20music%202\04%20-%20Akatsuki%20no%20Hebi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lera.be/nl/picto/detail/2086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FB52CC56-64DC-4330-9AF0-CA9A2BC9C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1152526"/>
            <a:ext cx="4572000" cy="1154113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4099" name="Ondertitel 2">
            <a:extLst>
              <a:ext uri="{FF2B5EF4-FFF2-40B4-BE49-F238E27FC236}">
                <a16:creationId xmlns:a16="http://schemas.microsoft.com/office/drawing/2014/main" id="{8AAF65E6-D6CC-452A-9352-8CC633394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CC16E4-899B-4416-8410-2DB6836DF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4" y="25574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kstvak 6">
            <a:extLst>
              <a:ext uri="{FF2B5EF4-FFF2-40B4-BE49-F238E27FC236}">
                <a16:creationId xmlns:a16="http://schemas.microsoft.com/office/drawing/2014/main" id="{884D837A-8FFC-4E98-BA63-AE3AEBE8D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4" y="1241425"/>
            <a:ext cx="5489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4400" dirty="0">
                <a:solidFill>
                  <a:srgbClr val="000000"/>
                </a:solidFill>
                <a:latin typeface="+mj-lt"/>
              </a:rPr>
              <a:t>Even voorstellen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5617BA-67A1-49D9-BD50-98D529EA5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874838"/>
            <a:ext cx="2895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EC97818-6EC0-4294-9C1A-38FBBF30A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4" y="18192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2F4A0-C66B-4B75-AF6B-551285DB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Wat blijft er over zonder geloof?</a:t>
            </a:r>
          </a:p>
        </p:txBody>
      </p:sp>
      <p:pic>
        <p:nvPicPr>
          <p:cNvPr id="5" name="Tijdelijke aanduiding voor inhoud 4" descr="Afbeelding met porselein&#10;&#10;Automatisch gegenereerde beschrijving">
            <a:extLst>
              <a:ext uri="{FF2B5EF4-FFF2-40B4-BE49-F238E27FC236}">
                <a16:creationId xmlns:a16="http://schemas.microsoft.com/office/drawing/2014/main" id="{1B3B71B9-CBA7-4ED1-86C1-F4132BB8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72862" y="1825625"/>
            <a:ext cx="4246275" cy="4351338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D96B7E-20A8-4364-9D3E-79E371B1462C}"/>
              </a:ext>
            </a:extLst>
          </p:cNvPr>
          <p:cNvSpPr txBox="1"/>
          <p:nvPr/>
        </p:nvSpPr>
        <p:spPr>
          <a:xfrm>
            <a:off x="3972862" y="6176963"/>
            <a:ext cx="4246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3" tooltip="https://christipedia.miraheze.org/w/index.php?title=Heelal&amp;mobileaction=toggle_view_mobile"/>
              </a:rPr>
              <a:t>Deze foto</a:t>
            </a: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van Onbekende auteur is gelicentieerd onder </a:t>
            </a: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4" tooltip="https://creativecommons.org/licenses/by-sa/3.0/"/>
              </a:rPr>
              <a:t>CC BY-SA</a:t>
            </a: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719BA-C565-4923-AF7C-C9DD8221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nachthemel&#10;&#10;Automatisch gegenereerde beschrijving">
            <a:extLst>
              <a:ext uri="{FF2B5EF4-FFF2-40B4-BE49-F238E27FC236}">
                <a16:creationId xmlns:a16="http://schemas.microsoft.com/office/drawing/2014/main" id="{AA1A57DB-F0C3-4A4B-85F1-A437A2B21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0591" y="0"/>
            <a:ext cx="5706209" cy="68580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5D35679-2E3A-4FE4-8002-53F357B94E65}"/>
              </a:ext>
            </a:extLst>
          </p:cNvPr>
          <p:cNvSpPr txBox="1"/>
          <p:nvPr/>
        </p:nvSpPr>
        <p:spPr>
          <a:xfrm>
            <a:off x="3873500" y="5842794"/>
            <a:ext cx="444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www.tjpalanca.com/posts/2012-04-19-on-mans-insignificance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-sa/3.0/"/>
              </a:rPr>
              <a:t>CC BY-SA-NC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23578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B3A40-67AE-4FA9-A6CA-4473737F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        Twee vragen tot reflectie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4A581B-4AE5-4ACD-AC3C-2467C45F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nl-NL" sz="2400" dirty="0"/>
          </a:p>
          <a:p>
            <a:pPr>
              <a:buFont typeface="+mj-lt"/>
              <a:buAutoNum type="arabicPeriod"/>
            </a:pPr>
            <a:r>
              <a:rPr lang="nl-NL" sz="2400" dirty="0"/>
              <a:t>Welke invloed als blijkt intelligent leven in heelal</a:t>
            </a:r>
          </a:p>
          <a:p>
            <a:pPr>
              <a:buFont typeface="+mj-lt"/>
              <a:buAutoNum type="arabicPeriod"/>
            </a:pPr>
            <a:endParaRPr lang="nl-NL" sz="2400" dirty="0"/>
          </a:p>
          <a:p>
            <a:pPr>
              <a:buFont typeface="+mj-lt"/>
              <a:buAutoNum type="arabicPeriod"/>
            </a:pPr>
            <a:endParaRPr lang="nl-NL" sz="2400" dirty="0"/>
          </a:p>
          <a:p>
            <a:pPr>
              <a:buFont typeface="+mj-lt"/>
              <a:buAutoNum type="arabicPeriod"/>
            </a:pPr>
            <a:r>
              <a:rPr lang="nl-NL" sz="2400" dirty="0"/>
              <a:t>En wat </a:t>
            </a:r>
            <a:r>
              <a:rPr lang="nl-NL" sz="2400"/>
              <a:t>als blijkt: </a:t>
            </a:r>
            <a:r>
              <a:rPr lang="nl-NL" sz="2400" dirty="0"/>
              <a:t>we zijn alleen in het universum</a:t>
            </a:r>
          </a:p>
        </p:txBody>
      </p:sp>
    </p:spTree>
    <p:extLst>
      <p:ext uri="{BB962C8B-B14F-4D97-AF65-F5344CB8AC3E}">
        <p14:creationId xmlns:p14="http://schemas.microsoft.com/office/powerpoint/2010/main" val="41560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58CEA-C7EA-49BA-B446-1131476A703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2"/>
            <a:ext cx="9144000" cy="3405675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Comic Sans MS" panose="030F0702030302020204" pitchFamily="66" charset="0"/>
              </a:rPr>
              <a:t>De zin van het leven voor de materialist-cultuurpessimist?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9CB021-23A4-4E3C-8DA1-754E0333A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3585"/>
            <a:ext cx="9144000" cy="1655762"/>
          </a:xfrm>
        </p:spPr>
        <p:txBody>
          <a:bodyPr>
            <a:normAutofit/>
          </a:bodyPr>
          <a:lstStyle/>
          <a:p>
            <a:endParaRPr lang="nl-NL" sz="4000" dirty="0"/>
          </a:p>
          <a:p>
            <a:r>
              <a:rPr lang="nl-NL" sz="4000" dirty="0"/>
              <a:t>Een mysterie</a:t>
            </a:r>
          </a:p>
        </p:txBody>
      </p:sp>
    </p:spTree>
    <p:extLst>
      <p:ext uri="{BB962C8B-B14F-4D97-AF65-F5344CB8AC3E}">
        <p14:creationId xmlns:p14="http://schemas.microsoft.com/office/powerpoint/2010/main" val="18700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48F4E-3908-4D97-ABA5-541EF468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8FF48D-0A75-4E41-AC1A-FF652B8CB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4000" dirty="0"/>
              <a:t>            Wie is materialist?</a:t>
            </a:r>
          </a:p>
        </p:txBody>
      </p:sp>
    </p:spTree>
    <p:extLst>
      <p:ext uri="{BB962C8B-B14F-4D97-AF65-F5344CB8AC3E}">
        <p14:creationId xmlns:p14="http://schemas.microsoft.com/office/powerpoint/2010/main" val="297710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3" descr="Bitter end.jpg">
            <a:extLst>
              <a:ext uri="{FF2B5EF4-FFF2-40B4-BE49-F238E27FC236}">
                <a16:creationId xmlns:a16="http://schemas.microsoft.com/office/drawing/2014/main" id="{413EE6CD-30C5-4010-B83C-58D9951D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5162" r="3381" b="61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29F034-A2BF-4F67-950E-E801A992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029200"/>
            <a:ext cx="7391400" cy="1828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nl-NL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nl-NL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nl-NL">
                <a:solidFill>
                  <a:schemeClr val="bg1"/>
                </a:solidFill>
              </a:rPr>
              <a:t>          Talis, Xenophanes, Democritus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DB23F60F-0EBD-4D9B-BB78-BCF4D1B5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57201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l-NL" altLang="nl-NL" sz="5400">
                <a:solidFill>
                  <a:schemeClr val="bg1"/>
                </a:solidFill>
                <a:latin typeface="Bradley Hand ITC" panose="03070402050302030203" pitchFamily="66" charset="0"/>
              </a:rPr>
              <a:t>Natuurfilosofen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Afbeelding 3" descr="Atoms_by_CAD_TheLucas.jpg">
            <a:extLst>
              <a:ext uri="{FF2B5EF4-FFF2-40B4-BE49-F238E27FC236}">
                <a16:creationId xmlns:a16="http://schemas.microsoft.com/office/drawing/2014/main" id="{044E54C7-A0FF-4634-879E-23344399A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39C4E9-EFDF-4D68-BFB1-9B7DDB6C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6000">
                <a:latin typeface="Monotype Corsiva" panose="03010101010201010101" pitchFamily="66" charset="0"/>
              </a:rPr>
              <a:t>             Democritus </a:t>
            </a:r>
            <a:r>
              <a:rPr lang="nl-NL" altLang="nl-NL" sz="3200">
                <a:latin typeface="Monotype Corsiva" panose="03010101010201010101" pitchFamily="66" charset="0"/>
              </a:rPr>
              <a:t>(460-370)</a:t>
            </a:r>
            <a:endParaRPr lang="en-US" altLang="nl-NL" sz="6000">
              <a:latin typeface="Monotype Corsiva" panose="03010101010201010101" pitchFamily="66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90DA47-B932-4472-9A8D-8BB728C7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54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/>
              <a:t>Negatief Godsbeeld. Atomen zijn de bouwstenen van alles. Alles gebeurt op grond van oorzaak en gevolg volgens onwrikbare natuurwetten</a:t>
            </a:r>
            <a:endParaRPr lang="en-US" altLang="nl-NL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82999-0688-48F2-BB0A-62142443BD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     Meerdere materialisten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6DA977-6B20-4D23-BCF0-7C19DD3D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Xenophanus</a:t>
            </a:r>
            <a:r>
              <a:rPr lang="nl-NL" dirty="0"/>
              <a:t>    (560-478 v. Chr.)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Lucretius</a:t>
            </a:r>
            <a:r>
              <a:rPr lang="nl-NL" dirty="0"/>
              <a:t>        (98-55 v. Chr.)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Spinoza           (1632-1677)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Einstein, Swaab, Lamme, </a:t>
            </a:r>
            <a:r>
              <a:rPr lang="nl-NL" dirty="0" err="1"/>
              <a:t>Damasio</a:t>
            </a:r>
            <a:r>
              <a:rPr lang="nl-NL" dirty="0"/>
              <a:t>, </a:t>
            </a:r>
            <a:r>
              <a:rPr lang="nl-NL" dirty="0" err="1"/>
              <a:t>Wapstra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06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2C259F-AFF9-4C1B-856C-230825A40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               </a:t>
            </a:r>
            <a:r>
              <a:rPr lang="nl-NL" sz="4000" dirty="0">
                <a:latin typeface="Comic Sans MS" panose="030F0702030302020204" pitchFamily="66" charset="0"/>
              </a:rPr>
              <a:t>Wie is cultuurpessimist?</a:t>
            </a:r>
          </a:p>
          <a:p>
            <a:pPr marL="0" indent="0">
              <a:buNone/>
            </a:pPr>
            <a:endParaRPr lang="nl-NL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nl-NL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l-NL" sz="3600" dirty="0">
                <a:latin typeface="Comic Sans MS" panose="030F0702030302020204" pitchFamily="66" charset="0"/>
              </a:rPr>
              <a:t>De humanist is de optimist. Gelooft in de mens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241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4293D-8144-4C46-9A2B-2A0C356A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                Wie is de mens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BF9245-639A-400C-9F6D-DC800D9EF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9017" y="1400490"/>
            <a:ext cx="3870037" cy="352473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1890103-120E-48A8-A364-565162DD5245}"/>
              </a:ext>
            </a:extLst>
          </p:cNvPr>
          <p:cNvSpPr txBox="1"/>
          <p:nvPr/>
        </p:nvSpPr>
        <p:spPr>
          <a:xfrm>
            <a:off x="7269017" y="4925219"/>
            <a:ext cx="3870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www.johnval.nl/school/informatica/prolog/les5.htm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-sa/3.0/"/>
              </a:rPr>
              <a:t>CC BY-SA-NC</a:t>
            </a:r>
            <a:endParaRPr lang="nl-NL" sz="9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9C0F6D1-8316-40A7-ADA6-D30401A18021}"/>
              </a:ext>
            </a:extLst>
          </p:cNvPr>
          <p:cNvSpPr txBox="1"/>
          <p:nvPr/>
        </p:nvSpPr>
        <p:spPr>
          <a:xfrm>
            <a:off x="1138845" y="2668385"/>
            <a:ext cx="5112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Vanuit Bijbel: Met rede begiftigd, toch tien geboden nodig…zondig wezen.</a:t>
            </a:r>
          </a:p>
          <a:p>
            <a:endParaRPr lang="nl-NL" dirty="0">
              <a:latin typeface="Comic Sans MS" panose="030F0702030302020204" pitchFamily="66" charset="0"/>
            </a:endParaRPr>
          </a:p>
          <a:p>
            <a:r>
              <a:rPr lang="nl-NL" dirty="0">
                <a:latin typeface="Comic Sans MS" panose="030F0702030302020204" pitchFamily="66" charset="0"/>
              </a:rPr>
              <a:t>Bergrede het ultieme doel: Lucas 6-27</a:t>
            </a:r>
          </a:p>
          <a:p>
            <a:endParaRPr lang="nl-NL" dirty="0">
              <a:latin typeface="Comic Sans MS" panose="030F0702030302020204" pitchFamily="66" charset="0"/>
            </a:endParaRPr>
          </a:p>
          <a:p>
            <a:r>
              <a:rPr lang="nl-NL" dirty="0">
                <a:latin typeface="Comic Sans MS" panose="030F0702030302020204" pitchFamily="66" charset="0"/>
              </a:rPr>
              <a:t>Vanuit Natuur: niet goed en niet slecht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650857-1207-48C8-9EEB-378E0551518C}"/>
              </a:ext>
            </a:extLst>
          </p:cNvPr>
          <p:cNvSpPr txBox="1"/>
          <p:nvPr/>
        </p:nvSpPr>
        <p:spPr>
          <a:xfrm>
            <a:off x="1305098" y="4925219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We worden gedreven door eigenbelang</a:t>
            </a:r>
          </a:p>
        </p:txBody>
      </p:sp>
    </p:spTree>
    <p:extLst>
      <p:ext uri="{BB962C8B-B14F-4D97-AF65-F5344CB8AC3E}">
        <p14:creationId xmlns:p14="http://schemas.microsoft.com/office/powerpoint/2010/main" val="13051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1152B4A9-1312-4B1A-9B3E-CF1BBD23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8902E9A-28A8-46BA-9370-5F1FA25933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201" y="1808164"/>
            <a:ext cx="2879725" cy="3684587"/>
          </a:xfr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E0FE92E-76B8-4AB6-A46A-721CB541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1" y="1812926"/>
            <a:ext cx="24288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ijdelijke aanduiding voor inhoud 3">
            <a:extLst>
              <a:ext uri="{FF2B5EF4-FFF2-40B4-BE49-F238E27FC236}">
                <a16:creationId xmlns:a16="http://schemas.microsoft.com/office/drawing/2014/main" id="{FB879AEB-EF3C-4397-877A-F631F0E1D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2359025"/>
            <a:ext cx="21621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A01FB2-BDBF-4C32-B74B-30A45707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Oude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Grieken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kerkvaders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D3DB9-420B-4892-9958-9D86E7740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/>
              <a:t> </a:t>
            </a:r>
            <a:r>
              <a:rPr lang="en-US" sz="2000" dirty="0" err="1"/>
              <a:t>Zeven</a:t>
            </a:r>
            <a:r>
              <a:rPr lang="en-US" sz="2000" dirty="0"/>
              <a:t> </a:t>
            </a:r>
            <a:r>
              <a:rPr lang="en-US" sz="2000" dirty="0" err="1"/>
              <a:t>hoofdzonden</a:t>
            </a:r>
            <a:r>
              <a:rPr lang="en-US" sz="2000" dirty="0"/>
              <a:t>, </a:t>
            </a:r>
          </a:p>
          <a:p>
            <a:pPr marL="0"/>
            <a:r>
              <a:rPr lang="en-US" sz="2000" dirty="0"/>
              <a:t>7 </a:t>
            </a:r>
            <a:r>
              <a:rPr lang="en-US" sz="2000" dirty="0" err="1"/>
              <a:t>cardinale</a:t>
            </a:r>
            <a:r>
              <a:rPr lang="en-US" sz="2000" dirty="0"/>
              <a:t> </a:t>
            </a:r>
            <a:r>
              <a:rPr lang="en-US" sz="2000" dirty="0" err="1"/>
              <a:t>ondeugden</a:t>
            </a:r>
            <a:endParaRPr lang="en-US" sz="2000" dirty="0"/>
          </a:p>
          <a:p>
            <a:pPr marL="0"/>
            <a:endParaRPr lang="en-US" sz="2000" dirty="0"/>
          </a:p>
          <a:p>
            <a:pPr marL="457200"/>
            <a:r>
              <a:rPr lang="en-US" sz="2000" dirty="0" err="1"/>
              <a:t>Hoogmoed</a:t>
            </a:r>
            <a:endParaRPr lang="en-US" sz="2000" dirty="0"/>
          </a:p>
          <a:p>
            <a:pPr marL="457200"/>
            <a:r>
              <a:rPr lang="en-US" sz="2000" dirty="0" err="1"/>
              <a:t>Hebzucht</a:t>
            </a:r>
            <a:endParaRPr lang="en-US" sz="2000" dirty="0"/>
          </a:p>
          <a:p>
            <a:pPr marL="457200"/>
            <a:r>
              <a:rPr lang="en-US" sz="2000" dirty="0" err="1"/>
              <a:t>Jaloezie</a:t>
            </a:r>
            <a:endParaRPr lang="en-US" sz="2000" dirty="0"/>
          </a:p>
          <a:p>
            <a:pPr marL="457200"/>
            <a:r>
              <a:rPr lang="en-US" sz="2000" dirty="0" err="1"/>
              <a:t>Vraatzucht</a:t>
            </a:r>
            <a:endParaRPr lang="en-US" sz="2000" dirty="0"/>
          </a:p>
          <a:p>
            <a:pPr marL="457200"/>
            <a:r>
              <a:rPr lang="en-US" sz="2000" dirty="0"/>
              <a:t>Lust</a:t>
            </a:r>
          </a:p>
          <a:p>
            <a:pPr marL="457200"/>
            <a:r>
              <a:rPr lang="en-US" sz="2000" dirty="0" err="1"/>
              <a:t>Woede</a:t>
            </a:r>
            <a:endParaRPr lang="en-US" sz="2000" dirty="0"/>
          </a:p>
          <a:p>
            <a:pPr marL="457200"/>
            <a:r>
              <a:rPr lang="en-US" sz="2000" dirty="0" err="1"/>
              <a:t>Lamlendigheid</a:t>
            </a:r>
            <a:endParaRPr lang="en-US" sz="200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27D024C6-0669-48B0-A4BA-0C5CA38F1383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Wijsheid</a:t>
            </a:r>
            <a:endParaRPr lang="en-US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Rechtvaardigheid</a:t>
            </a:r>
            <a:endParaRPr lang="en-US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Gematigdheid</a:t>
            </a:r>
            <a:endParaRPr lang="en-US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Moed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38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1C1EF-7481-4392-80EA-24EDF79B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          Homo </a:t>
            </a:r>
            <a:r>
              <a:rPr lang="nl-NL" dirty="0" err="1">
                <a:latin typeface="+mn-lt"/>
              </a:rPr>
              <a:t>rationalis</a:t>
            </a:r>
            <a:r>
              <a:rPr lang="nl-NL" dirty="0">
                <a:latin typeface="+mn-lt"/>
              </a:rPr>
              <a:t>…???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7D672-E7FB-4279-B284-0759F100F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duizend jaar: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Oorlogen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Slachtpartijen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Genocides….(Holocaust monument)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Ideologische en religieuze verdwazing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Racisme, discriminatie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Onderdrukking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CONSUMENTISME</a:t>
            </a:r>
          </a:p>
        </p:txBody>
      </p:sp>
    </p:spTree>
    <p:extLst>
      <p:ext uri="{BB962C8B-B14F-4D97-AF65-F5344CB8AC3E}">
        <p14:creationId xmlns:p14="http://schemas.microsoft.com/office/powerpoint/2010/main" val="11109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CD74E-A32B-406C-BCEB-AECA8F2C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Klimaatcrisis=existentiële dreiging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C09E3B-F1B2-4AE9-9B71-AA6CB440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4407"/>
            <a:ext cx="10515600" cy="34425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Lang bepaalde klimaat onze leefwijze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Sinds drie decennia bepaalt onze leefwijze het klimaat…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 kunnen voor het eerst ons einde bewerkstelligen</a:t>
            </a:r>
          </a:p>
        </p:txBody>
      </p:sp>
    </p:spTree>
    <p:extLst>
      <p:ext uri="{BB962C8B-B14F-4D97-AF65-F5344CB8AC3E}">
        <p14:creationId xmlns:p14="http://schemas.microsoft.com/office/powerpoint/2010/main" val="10593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AD533-6FC1-4866-B12E-AEC6FE8A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klimaatcrisis te stoppen?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863900-BE6A-4F59-82B4-42293564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931"/>
            <a:ext cx="7716715" cy="4584944"/>
          </a:xfrm>
        </p:spPr>
        <p:txBody>
          <a:bodyPr/>
          <a:lstStyle/>
          <a:p>
            <a:r>
              <a:rPr lang="nl-NL" dirty="0"/>
              <a:t> Alleen als we binnen 50 jaar uitgroeien tot: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Wijze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Matige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Rechtvaardige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Moedige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Vreedzame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Onbaatzuchtige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Tolerante en…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Zachtaardige wezens……..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62E01E-7CD7-433E-AC69-E165F5C02D32}"/>
              </a:ext>
            </a:extLst>
          </p:cNvPr>
          <p:cNvSpPr txBox="1"/>
          <p:nvPr/>
        </p:nvSpPr>
        <p:spPr>
          <a:xfrm>
            <a:off x="8748347" y="3233494"/>
            <a:ext cx="272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Rome verklaart zulke mensen HEILIG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4CCACD-D426-44D6-89AB-CE75B745D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1000" y="2476500"/>
            <a:ext cx="3810000" cy="1905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0419EFB-68FF-4B43-B58A-CDA49D4241D2}"/>
              </a:ext>
            </a:extLst>
          </p:cNvPr>
          <p:cNvSpPr txBox="1"/>
          <p:nvPr/>
        </p:nvSpPr>
        <p:spPr>
          <a:xfrm>
            <a:off x="4191000" y="43815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menarapenjaga.blogspot.com/2013/08/siapa-yang-keliru-paus-fransiskus-atau.html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-nd/3.0/"/>
              </a:rPr>
              <a:t>CC BY-NC-ND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12836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4944F-1B8D-4D11-9435-0156630B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Helpt de kubieke steen metafoor ons?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F0F5A-00AC-4CF1-BD8F-37F68954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In de afgelopen dertig jaar</a:t>
            </a:r>
          </a:p>
          <a:p>
            <a:r>
              <a:rPr lang="nl-NL" dirty="0"/>
              <a:t>Ben ik geen beter mens geworden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6BF0EB-5614-4E58-809A-32E57C9FB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0531" y="1462088"/>
            <a:ext cx="4762500" cy="471487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EB22A6A-06DF-4D67-951E-B5C1A1C2A0FF}"/>
              </a:ext>
            </a:extLst>
          </p:cNvPr>
          <p:cNvSpPr txBox="1"/>
          <p:nvPr/>
        </p:nvSpPr>
        <p:spPr>
          <a:xfrm>
            <a:off x="6910531" y="6176963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www.flickr.com/photos/faceme/26838461342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/3.0/"/>
              </a:rPr>
              <a:t>CC BY</a:t>
            </a:r>
            <a:endParaRPr lang="nl-NL" sz="90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8B5A5D7-AA8D-445D-9C1E-C561B9849492}"/>
              </a:ext>
            </a:extLst>
          </p:cNvPr>
          <p:cNvSpPr txBox="1"/>
          <p:nvPr/>
        </p:nvSpPr>
        <p:spPr>
          <a:xfrm>
            <a:off x="518970" y="4325815"/>
            <a:ext cx="557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Ik krijg geen klimaatnoodzakelijke heiligverklaring</a:t>
            </a:r>
          </a:p>
        </p:txBody>
      </p:sp>
    </p:spTree>
    <p:extLst>
      <p:ext uri="{BB962C8B-B14F-4D97-AF65-F5344CB8AC3E}">
        <p14:creationId xmlns:p14="http://schemas.microsoft.com/office/powerpoint/2010/main" val="24375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81254-EBB4-4E38-AF66-FEE30076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Natuurwetten bepalen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EF4A04-73A0-4F2B-84FA-48536449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7454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    Ik ben wie ik ben…</a:t>
            </a:r>
          </a:p>
          <a:p>
            <a:pPr marL="0" indent="0">
              <a:buNone/>
            </a:pPr>
            <a:r>
              <a:rPr lang="nl-NL" dirty="0"/>
              <a:t>  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Ik word nooit wie… </a:t>
            </a:r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Ik zou moeten zijn…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nachthemel&#10;&#10;Automatisch gegenereerde beschrijving">
            <a:extLst>
              <a:ext uri="{FF2B5EF4-FFF2-40B4-BE49-F238E27FC236}">
                <a16:creationId xmlns:a16="http://schemas.microsoft.com/office/drawing/2014/main" id="{1E115F4A-E044-46C2-AE53-C641B6A9F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98836" y="1825625"/>
            <a:ext cx="6493164" cy="378690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A334ECC-FD74-4CFB-8CBC-CDAA24D9E6E0}"/>
              </a:ext>
            </a:extLst>
          </p:cNvPr>
          <p:cNvSpPr txBox="1"/>
          <p:nvPr/>
        </p:nvSpPr>
        <p:spPr>
          <a:xfrm>
            <a:off x="5698836" y="7316643"/>
            <a:ext cx="6493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www.astroblogs.nl/2019/04/10/astronomen-maken-eerste-foto-van-een-zwart-gat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-sa/3.0/"/>
              </a:rPr>
              <a:t>CC BY-SA-NC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32503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80536-5A5F-472C-8B5F-9663812B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</a:t>
            </a:r>
            <a:r>
              <a:rPr lang="nl-NL" sz="3600" dirty="0"/>
              <a:t>De mens een verscheurend dier met rede</a:t>
            </a:r>
          </a:p>
        </p:txBody>
      </p:sp>
      <p:pic>
        <p:nvPicPr>
          <p:cNvPr id="5" name="Tijdelijke aanduiding voor inhoud 4" descr="Afbeelding met gras, buiten, veld, hoog&#10;&#10;Automatisch gegenereerde beschrijving">
            <a:extLst>
              <a:ext uri="{FF2B5EF4-FFF2-40B4-BE49-F238E27FC236}">
                <a16:creationId xmlns:a16="http://schemas.microsoft.com/office/drawing/2014/main" id="{0C538B4E-AFB9-4E16-B30A-E5EA5B521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77752" y="2121260"/>
            <a:ext cx="3714750" cy="246697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9E556C2-C865-4FB6-A925-4AEF9DCBCCC2}"/>
              </a:ext>
            </a:extLst>
          </p:cNvPr>
          <p:cNvSpPr txBox="1"/>
          <p:nvPr/>
        </p:nvSpPr>
        <p:spPr>
          <a:xfrm>
            <a:off x="7877752" y="4588235"/>
            <a:ext cx="3714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4" tooltip="https://nl.wikipedia.org/wiki/Tand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5" tooltip="https://creativecommons.org/licenses/by-sa/3.0/"/>
              </a:rPr>
              <a:t>CC BY-SA</a:t>
            </a:r>
            <a:endParaRPr lang="nl-NL" sz="90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B846786-4388-49C8-8A42-DD7DF2F3D459}"/>
              </a:ext>
            </a:extLst>
          </p:cNvPr>
          <p:cNvSpPr txBox="1"/>
          <p:nvPr/>
        </p:nvSpPr>
        <p:spPr>
          <a:xfrm>
            <a:off x="838201" y="2927838"/>
            <a:ext cx="3742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Wij volharden in ons bestaan door vreten, vechten en voortplanten</a:t>
            </a:r>
          </a:p>
        </p:txBody>
      </p:sp>
    </p:spTree>
    <p:extLst>
      <p:ext uri="{BB962C8B-B14F-4D97-AF65-F5344CB8AC3E}">
        <p14:creationId xmlns:p14="http://schemas.microsoft.com/office/powerpoint/2010/main" val="25433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528DF-79D2-459E-A97D-CAAA9C2F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Volharden in ons bestaan?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419BD9F-81C5-4F60-B91B-24A1D2927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0290" y="1801091"/>
            <a:ext cx="6077527" cy="3916218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D66749E-D905-44FC-B966-4CC702815132}"/>
              </a:ext>
            </a:extLst>
          </p:cNvPr>
          <p:cNvSpPr txBox="1"/>
          <p:nvPr/>
        </p:nvSpPr>
        <p:spPr>
          <a:xfrm>
            <a:off x="1776412" y="5834856"/>
            <a:ext cx="8639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3" tooltip="https://www.marketingfacts.nl/berichten/less-is-not-more-less-is-enough"/>
              </a:rPr>
              <a:t>Deze foto</a:t>
            </a:r>
            <a:r>
              <a:rPr lang="nl-NL" sz="900" dirty="0"/>
              <a:t> van Onbekende auteur is </a:t>
            </a:r>
            <a:r>
              <a:rPr lang="nl-NL" sz="900" dirty="0" err="1"/>
              <a:t>gelicentieerd</a:t>
            </a:r>
            <a:r>
              <a:rPr lang="nl-NL" sz="900" dirty="0"/>
              <a:t> onder </a:t>
            </a:r>
            <a:r>
              <a:rPr lang="nl-NL" sz="900" dirty="0">
                <a:hlinkClick r:id="rId4" tooltip="https://creativecommons.org/licenses/by/3.0/"/>
              </a:rPr>
              <a:t>CC BY</a:t>
            </a:r>
            <a:endParaRPr lang="nl-NL" sz="9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DC519C9-E413-4000-9B7B-EFD5EF026F01}"/>
              </a:ext>
            </a:extLst>
          </p:cNvPr>
          <p:cNvSpPr txBox="1"/>
          <p:nvPr/>
        </p:nvSpPr>
        <p:spPr>
          <a:xfrm>
            <a:off x="692727" y="2780145"/>
            <a:ext cx="4794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Destructief consumentisme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43BEF7-2D82-49F8-B44E-E04F4341BAA5}"/>
              </a:ext>
            </a:extLst>
          </p:cNvPr>
          <p:cNvSpPr txBox="1"/>
          <p:nvPr/>
        </p:nvSpPr>
        <p:spPr>
          <a:xfrm>
            <a:off x="692727" y="4246685"/>
            <a:ext cx="347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Oorzaak? Reclame </a:t>
            </a:r>
            <a:r>
              <a:rPr lang="nl-NL" dirty="0" err="1"/>
              <a:t>Tsunamie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45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11F4D-0E59-4C23-8174-5E777929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</a:t>
            </a:r>
            <a:r>
              <a:rPr lang="nl-NL" dirty="0">
                <a:latin typeface="Comic Sans MS" panose="030F0702030302020204" pitchFamily="66" charset="0"/>
              </a:rPr>
              <a:t>Hoogmoed 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45F6B-6FEE-4835-A8F7-A5FE1F5D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Comic Sans MS" panose="030F0702030302020204" pitchFamily="66" charset="0"/>
              </a:rPr>
              <a:t>De mens wilde God worden: de boom van de kennis van goed en kwaad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Nu wil hij dat nog worden: zoektocht naar de formule van alles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Hij wil het zonnestelsel in als hij hier de boel heeft verpest</a:t>
            </a:r>
          </a:p>
        </p:txBody>
      </p:sp>
    </p:spTree>
    <p:extLst>
      <p:ext uri="{BB962C8B-B14F-4D97-AF65-F5344CB8AC3E}">
        <p14:creationId xmlns:p14="http://schemas.microsoft.com/office/powerpoint/2010/main" val="17166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6F0D7-009F-4C09-A582-0327714F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Hebzucht II</a:t>
            </a:r>
            <a:br>
              <a:rPr lang="nl-NL" dirty="0"/>
            </a:br>
            <a:r>
              <a:rPr lang="nl-NL" dirty="0"/>
              <a:t>          </a:t>
            </a:r>
            <a:r>
              <a:rPr lang="nl-NL" sz="3200" dirty="0"/>
              <a:t>In de spiegel: ik hebzuchtig…hoezo?</a:t>
            </a:r>
          </a:p>
        </p:txBody>
      </p:sp>
      <p:pic>
        <p:nvPicPr>
          <p:cNvPr id="5" name="Tijdelijke aanduiding voor inhoud 4" descr="Kundeservice mand på hovedet">
            <a:extLst>
              <a:ext uri="{FF2B5EF4-FFF2-40B4-BE49-F238E27FC236}">
                <a16:creationId xmlns:a16="http://schemas.microsoft.com/office/drawing/2014/main" id="{25FBC82A-B3FB-4B64-BA63-575C4044A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1825625"/>
            <a:ext cx="5080000" cy="4351338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F463155-EF20-4279-960A-377F4E7CC0E1}"/>
              </a:ext>
            </a:extLst>
          </p:cNvPr>
          <p:cNvSpPr txBox="1"/>
          <p:nvPr/>
        </p:nvSpPr>
        <p:spPr>
          <a:xfrm>
            <a:off x="838200" y="3261946"/>
            <a:ext cx="3944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Nu: primaire hoofdzonde</a:t>
            </a:r>
          </a:p>
          <a:p>
            <a:endParaRPr lang="nl-NL" dirty="0"/>
          </a:p>
          <a:p>
            <a:r>
              <a:rPr lang="nl-NL" dirty="0"/>
              <a:t>Vroeger: in het belang van de ontwikkeling van levende wezens</a:t>
            </a:r>
          </a:p>
          <a:p>
            <a:endParaRPr lang="nl-NL" dirty="0"/>
          </a:p>
          <a:p>
            <a:r>
              <a:rPr lang="nl-NL" dirty="0"/>
              <a:t>Eigenbelang drijfveer</a:t>
            </a:r>
          </a:p>
        </p:txBody>
      </p:sp>
    </p:spTree>
    <p:extLst>
      <p:ext uri="{BB962C8B-B14F-4D97-AF65-F5344CB8AC3E}">
        <p14:creationId xmlns:p14="http://schemas.microsoft.com/office/powerpoint/2010/main" val="35994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A9D4E-C121-42CD-95BE-B246BB705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6829"/>
          </a:xfrm>
        </p:spPr>
        <p:txBody>
          <a:bodyPr/>
          <a:lstStyle/>
          <a:p>
            <a:r>
              <a:rPr lang="nl-NL" dirty="0"/>
              <a:t>Wat opmerkingen vooraf n.a.v.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A2C16A-165B-439C-AFC1-4DC1200DA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7700"/>
            <a:ext cx="9144000" cy="800100"/>
          </a:xfrm>
        </p:spPr>
        <p:txBody>
          <a:bodyPr>
            <a:normAutofit/>
          </a:bodyPr>
          <a:lstStyle/>
          <a:p>
            <a:r>
              <a:rPr lang="nl-NL" sz="4000" dirty="0"/>
              <a:t>Prof. De Jong</a:t>
            </a:r>
          </a:p>
        </p:txBody>
      </p:sp>
    </p:spTree>
    <p:extLst>
      <p:ext uri="{BB962C8B-B14F-4D97-AF65-F5344CB8AC3E}">
        <p14:creationId xmlns:p14="http://schemas.microsoft.com/office/powerpoint/2010/main" val="41286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D34C5-D2D1-475B-ADEC-DCA25446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Hebzucht tegen te gaan?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F304AC-1B52-4926-87A9-1CB778558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Thomas More: Utopia  Onhaalbaar het kwaad van de hebzucht zit te diep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Luther en Calvijn: de mens is zondig, paradijsverhaal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Marx: geef ieder naar zijn vermogen, voor eenieder naar zijn behoefte. </a:t>
            </a:r>
          </a:p>
        </p:txBody>
      </p:sp>
    </p:spTree>
    <p:extLst>
      <p:ext uri="{BB962C8B-B14F-4D97-AF65-F5344CB8AC3E}">
        <p14:creationId xmlns:p14="http://schemas.microsoft.com/office/powerpoint/2010/main" val="27084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14F7D-FDB2-4276-AFFE-A304A7F0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Jaloezie III</a:t>
            </a:r>
            <a:br>
              <a:rPr lang="nl-NL" dirty="0"/>
            </a:br>
            <a:r>
              <a:rPr lang="nl-NL" dirty="0"/>
              <a:t>                …</a:t>
            </a:r>
            <a:r>
              <a:rPr lang="nl-NL" dirty="0" err="1"/>
              <a:t>bling</a:t>
            </a:r>
            <a:r>
              <a:rPr lang="nl-NL" dirty="0"/>
              <a:t> </a:t>
            </a:r>
            <a:r>
              <a:rPr lang="nl-NL" dirty="0" err="1"/>
              <a:t>bling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0DB9A6-A6A7-485C-8A24-ADF466CAC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Gras bij de buren veel groener: wil ik ook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Reclame psychologie weet ons te doordringen van de ‘noodzaak’ van onnodige zaken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hele dag worden we gebombardeerd en opgejut</a:t>
            </a:r>
          </a:p>
        </p:txBody>
      </p:sp>
    </p:spTree>
    <p:extLst>
      <p:ext uri="{BB962C8B-B14F-4D97-AF65-F5344CB8AC3E}">
        <p14:creationId xmlns:p14="http://schemas.microsoft.com/office/powerpoint/2010/main" val="1165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E9685-3D30-4867-8EA5-9FDBB42E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Vraatzucht IV</a:t>
            </a:r>
            <a:br>
              <a:rPr lang="nl-NL" dirty="0"/>
            </a:br>
            <a:r>
              <a:rPr lang="nl-NL" dirty="0"/>
              <a:t>           …</a:t>
            </a:r>
            <a:r>
              <a:rPr lang="nl-NL" sz="2800" dirty="0"/>
              <a:t>verschrikkelijke…</a:t>
            </a:r>
          </a:p>
        </p:txBody>
      </p:sp>
      <p:pic>
        <p:nvPicPr>
          <p:cNvPr id="5" name="Tijdelijke aanduiding voor inhoud 4" descr="Hombre del servicio de asistencia sentado en una silla">
            <a:extLst>
              <a:ext uri="{FF2B5EF4-FFF2-40B4-BE49-F238E27FC236}">
                <a16:creationId xmlns:a16="http://schemas.microsoft.com/office/drawing/2014/main" id="{29F0DA8B-BA14-42BB-AABE-9FF9C1C67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33" y="1690688"/>
            <a:ext cx="2130849" cy="4351338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38F43D0-4D89-43DA-9872-6F0CAB325EB8}"/>
              </a:ext>
            </a:extLst>
          </p:cNvPr>
          <p:cNvSpPr txBox="1"/>
          <p:nvPr/>
        </p:nvSpPr>
        <p:spPr>
          <a:xfrm>
            <a:off x="838200" y="3209192"/>
            <a:ext cx="4911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Angst voor schaarste</a:t>
            </a:r>
          </a:p>
          <a:p>
            <a:endParaRPr lang="nl-NL" dirty="0"/>
          </a:p>
          <a:p>
            <a:r>
              <a:rPr lang="nl-NL" dirty="0"/>
              <a:t>Oorlogen om brood</a:t>
            </a:r>
          </a:p>
          <a:p>
            <a:endParaRPr lang="nl-NL" dirty="0"/>
          </a:p>
          <a:p>
            <a:r>
              <a:rPr lang="nl-NL" dirty="0"/>
              <a:t>Zie de dieren: altijd met voedsel bezig</a:t>
            </a:r>
          </a:p>
          <a:p>
            <a:endParaRPr lang="nl-NL" dirty="0"/>
          </a:p>
          <a:p>
            <a:r>
              <a:rPr lang="nl-NL" dirty="0"/>
              <a:t>We staan alleen iets af als het eigenbelang dat vraagt</a:t>
            </a:r>
          </a:p>
          <a:p>
            <a:endParaRPr lang="nl-NL" dirty="0"/>
          </a:p>
          <a:p>
            <a:r>
              <a:rPr lang="nl-NL" dirty="0"/>
              <a:t>Bacteriën doen dat ook </a:t>
            </a:r>
          </a:p>
        </p:txBody>
      </p:sp>
    </p:spTree>
    <p:extLst>
      <p:ext uri="{BB962C8B-B14F-4D97-AF65-F5344CB8AC3E}">
        <p14:creationId xmlns:p14="http://schemas.microsoft.com/office/powerpoint/2010/main" val="12972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6BC56-461A-40A1-AAE4-9D294261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</a:t>
            </a:r>
            <a:r>
              <a:rPr lang="nl-NL" sz="3200" dirty="0"/>
              <a:t>Existentiële</a:t>
            </a:r>
            <a:r>
              <a:rPr lang="nl-NL" dirty="0"/>
              <a:t> lamlendigheid V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2631F6-0FC4-43CE-8E90-BC8C54FD2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3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Geen hoopgevend transcendent oriëntatiepunt meer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Bloedloze</a:t>
            </a:r>
            <a:r>
              <a:rPr lang="nl-NL" dirty="0"/>
              <a:t> secularisatie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Verpletterend materialisme: meer, nieuw, verder, sneller, zekerder, mooier, lekkerder, hartstochtelijker, sexyer, beter, rijker…EN OOK NOG BETEKENIS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Geen antwoorden op de bestaansvragen</a:t>
            </a:r>
          </a:p>
        </p:txBody>
      </p:sp>
    </p:spTree>
    <p:extLst>
      <p:ext uri="{BB962C8B-B14F-4D97-AF65-F5344CB8AC3E}">
        <p14:creationId xmlns:p14="http://schemas.microsoft.com/office/powerpoint/2010/main" val="29849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CB18D-9A4E-47A7-8BB7-431BECE4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Hoe terug te dringen</a:t>
            </a:r>
          </a:p>
        </p:txBody>
      </p:sp>
      <p:pic>
        <p:nvPicPr>
          <p:cNvPr id="5" name="Tijdelijke aanduiding voor inhoud 4" descr="Afbeelding met tekst, persoon, kleding, muur&#10;&#10;Automatisch gegenereerde beschrijving">
            <a:extLst>
              <a:ext uri="{FF2B5EF4-FFF2-40B4-BE49-F238E27FC236}">
                <a16:creationId xmlns:a16="http://schemas.microsoft.com/office/drawing/2014/main" id="{6D9543E6-B658-41FB-BBF7-F6FDCEA6F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89108" y="2248694"/>
            <a:ext cx="2540000" cy="32766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54CCD89-AAA3-438E-81EF-753826D7BBE1}"/>
              </a:ext>
            </a:extLst>
          </p:cNvPr>
          <p:cNvSpPr txBox="1"/>
          <p:nvPr/>
        </p:nvSpPr>
        <p:spPr>
          <a:xfrm>
            <a:off x="8589108" y="5525294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://cage.ugent.be/~ci/Spinoza.html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sa/3.0/"/>
              </a:rPr>
              <a:t>CC BY-SA</a:t>
            </a:r>
            <a:endParaRPr lang="nl-NL" sz="90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9F3516-0B46-4BDA-B72B-C37B44D9DDFA}"/>
              </a:ext>
            </a:extLst>
          </p:cNvPr>
          <p:cNvSpPr txBox="1"/>
          <p:nvPr/>
        </p:nvSpPr>
        <p:spPr>
          <a:xfrm>
            <a:off x="1679331" y="2118946"/>
            <a:ext cx="46071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De mens wordt gestuurd door natuurwetten. ER IS GEEN VRIJE WIL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Hebzucht, vraatzucht, jaloezie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Behoren tot het wezen van de mens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Democratie kan niet dwingen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Dus beroep op eigen verantwoordelijkheid, maar zal falen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De mens moet worden gedwongen</a:t>
            </a:r>
          </a:p>
        </p:txBody>
      </p:sp>
    </p:spTree>
    <p:extLst>
      <p:ext uri="{BB962C8B-B14F-4D97-AF65-F5344CB8AC3E}">
        <p14:creationId xmlns:p14="http://schemas.microsoft.com/office/powerpoint/2010/main" val="36979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2BB783D-0139-4D7F-AB06-2B4831A2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6477"/>
            <a:ext cx="4690574" cy="580291"/>
          </a:xfrm>
        </p:spPr>
        <p:txBody>
          <a:bodyPr>
            <a:normAutofit fontScale="90000"/>
          </a:bodyPr>
          <a:lstStyle/>
          <a:p>
            <a:r>
              <a:rPr lang="nl-NL" dirty="0"/>
              <a:t>Hoe terug te dringen II </a:t>
            </a:r>
          </a:p>
        </p:txBody>
      </p:sp>
      <p:pic>
        <p:nvPicPr>
          <p:cNvPr id="8" name="Tijdelijke aanduiding voor afbeelding 7" descr="Afbeelding met tekst, persoon, person&#10;&#10;Automatisch gegenereerde beschrijving">
            <a:extLst>
              <a:ext uri="{FF2B5EF4-FFF2-40B4-BE49-F238E27FC236}">
                <a16:creationId xmlns:a16="http://schemas.microsoft.com/office/drawing/2014/main" id="{D4464462-831B-469D-AC3B-103D1FACA3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20" b="10520"/>
          <a:stretch>
            <a:fillRect/>
          </a:stretch>
        </p:blipFill>
        <p:spPr>
          <a:xfrm>
            <a:off x="5843865" y="701520"/>
            <a:ext cx="5388551" cy="4900036"/>
          </a:xfr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82C2CF0-D35C-4F4E-B392-B76B5FD5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8310"/>
            <a:ext cx="4919174" cy="450814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/>
              <a:t>De mens is zondig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De geest is gewillig maar het vlees is sterk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Jezus en zijn Vader hebben de mens overschat door hem </a:t>
            </a:r>
            <a:r>
              <a:rPr lang="nl-NL" sz="2400" b="1" dirty="0"/>
              <a:t>vrije</a:t>
            </a:r>
            <a:r>
              <a:rPr lang="nl-NL" sz="2400" dirty="0"/>
              <a:t> wil te geven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Alleen dwang kan hem redden</a:t>
            </a:r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186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656A5B-FE53-4EF2-B2ED-36F77CCF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dirty="0"/>
              <a:t>Woede VI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016EA1-3192-45C0-A1CC-44934C9A8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Is de </a:t>
            </a:r>
            <a:r>
              <a:rPr lang="en-US" sz="2200" dirty="0" err="1"/>
              <a:t>zesde</a:t>
            </a:r>
            <a:r>
              <a:rPr lang="en-US" sz="2200" dirty="0"/>
              <a:t> </a:t>
            </a:r>
            <a:r>
              <a:rPr lang="en-US" sz="2200" dirty="0" err="1"/>
              <a:t>ondeugd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Maar nu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3200" dirty="0" err="1"/>
              <a:t>deugd</a:t>
            </a:r>
            <a:r>
              <a:rPr lang="en-US" sz="2200" dirty="0"/>
              <a:t>????</a:t>
            </a:r>
          </a:p>
          <a:p>
            <a:endParaRPr lang="en-US" sz="2200" dirty="0"/>
          </a:p>
          <a:p>
            <a:r>
              <a:rPr lang="en-US" sz="2200" dirty="0"/>
              <a:t>Extinction Rebellion</a:t>
            </a:r>
          </a:p>
        </p:txBody>
      </p:sp>
      <p:pic>
        <p:nvPicPr>
          <p:cNvPr id="5" name="Tijdelijke aanduiding voor inhoud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18DDA0E-8401-4DE3-989E-7A8E12D5B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14" r="5334"/>
          <a:stretch/>
        </p:blipFill>
        <p:spPr>
          <a:xfrm>
            <a:off x="5311702" y="1855176"/>
            <a:ext cx="6878775" cy="500282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48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C8D8FFD-9431-4A88-B707-D8FA68E0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664075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Dat</a:t>
            </a:r>
            <a:r>
              <a:rPr lang="en-US" sz="3600" dirty="0"/>
              <a:t> is er </a:t>
            </a:r>
            <a:r>
              <a:rPr lang="en-US" sz="3600" dirty="0" err="1"/>
              <a:t>nodig</a:t>
            </a:r>
            <a:endParaRPr lang="en-US" sz="3600" dirty="0"/>
          </a:p>
        </p:txBody>
      </p:sp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6DEAB6DE-93EB-4A91-A329-89AAA8A630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71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75B9369-700F-4610-B7ED-1910E1C3C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Rapport van Rome (1972)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Rapport van Stockholm, Resilience Center (2019)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IPCC van </a:t>
            </a:r>
            <a:r>
              <a:rPr lang="en-US" sz="1800" dirty="0" err="1"/>
              <a:t>dit</a:t>
            </a:r>
            <a:r>
              <a:rPr lang="en-US" sz="1800" dirty="0"/>
              <a:t> </a:t>
            </a:r>
            <a:r>
              <a:rPr lang="en-US" sz="1800" dirty="0" err="1"/>
              <a:t>jaar</a:t>
            </a:r>
            <a:r>
              <a:rPr lang="en-US" sz="1800" dirty="0"/>
              <a:t> (2021)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C7FE1C-6A8E-49BC-A275-EF0C4359F5CA}"/>
              </a:ext>
            </a:extLst>
          </p:cNvPr>
          <p:cNvSpPr txBox="1"/>
          <p:nvPr/>
        </p:nvSpPr>
        <p:spPr>
          <a:xfrm>
            <a:off x="9072236" y="6657945"/>
            <a:ext cx="31197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://www.boell.de/de/ecology/ecology-society-ngos-climate-crisis-12261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E7CE30-D0CF-4962-9FFF-5465860A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</a:t>
            </a:r>
            <a:r>
              <a:rPr lang="en-US" kern="12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Mijn</a:t>
            </a:r>
            <a:r>
              <a:rPr lang="en-US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pessimisme</a:t>
            </a:r>
            <a:endParaRPr lang="en-US" kern="1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15EFBF6-4822-49B4-817F-44954799FBED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Before the Flood; </a:t>
            </a:r>
            <a:r>
              <a:rPr lang="en-US" dirty="0" err="1">
                <a:latin typeface="Comic Sans MS" panose="030F0702030302020204" pitchFamily="66" charset="0"/>
              </a:rPr>
              <a:t>Seaspiracy</a:t>
            </a: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CIA </a:t>
            </a:r>
            <a:r>
              <a:rPr lang="en-US" dirty="0" err="1">
                <a:latin typeface="Comic Sans MS" panose="030F0702030302020204" pitchFamily="66" charset="0"/>
              </a:rPr>
              <a:t>e.a.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waarschuwen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voor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klimaatoorlogen</a:t>
            </a: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De </a:t>
            </a:r>
            <a:r>
              <a:rPr lang="en-US" dirty="0" err="1">
                <a:latin typeface="Comic Sans MS" panose="030F0702030302020204" pitchFamily="66" charset="0"/>
              </a:rPr>
              <a:t>democratie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niet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dwingen</a:t>
            </a:r>
            <a:r>
              <a:rPr lang="en-US" dirty="0">
                <a:latin typeface="Comic Sans MS" panose="030F0702030302020204" pitchFamily="66" charset="0"/>
              </a:rPr>
              <a:t> (corona)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De </a:t>
            </a:r>
            <a:r>
              <a:rPr lang="en-US" dirty="0" err="1">
                <a:latin typeface="Comic Sans MS" panose="030F0702030302020204" pitchFamily="66" charset="0"/>
              </a:rPr>
              <a:t>dictatuur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willen</a:t>
            </a:r>
            <a:r>
              <a:rPr lang="en-US" dirty="0">
                <a:latin typeface="Comic Sans MS" panose="030F0702030302020204" pitchFamily="66" charset="0"/>
              </a:rPr>
              <a:t> we </a:t>
            </a:r>
            <a:r>
              <a:rPr lang="en-US" dirty="0" err="1">
                <a:latin typeface="Comic Sans MS" panose="030F0702030302020204" pitchFamily="66" charset="0"/>
              </a:rPr>
              <a:t>niet</a:t>
            </a:r>
            <a:r>
              <a:rPr lang="en-US" dirty="0">
                <a:latin typeface="Comic Sans MS" panose="030F0702030302020204" pitchFamily="66" charset="0"/>
              </a:rPr>
              <a:t>…</a:t>
            </a:r>
            <a:r>
              <a:rPr lang="en-US" dirty="0" err="1">
                <a:latin typeface="Comic Sans MS" panose="030F0702030302020204" pitchFamily="66" charset="0"/>
              </a:rPr>
              <a:t>Ik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wil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denken</a:t>
            </a:r>
            <a:r>
              <a:rPr lang="en-US" dirty="0">
                <a:latin typeface="Comic Sans MS" panose="030F0702030302020204" pitchFamily="66" charset="0"/>
              </a:rPr>
              <a:t> wat </a:t>
            </a:r>
            <a:r>
              <a:rPr lang="en-US" dirty="0" err="1">
                <a:latin typeface="Comic Sans MS" panose="030F0702030302020204" pitchFamily="66" charset="0"/>
              </a:rPr>
              <a:t>ik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wil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en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zeggen</a:t>
            </a:r>
            <a:r>
              <a:rPr lang="en-US" dirty="0">
                <a:latin typeface="Comic Sans MS" panose="030F0702030302020204" pitchFamily="66" charset="0"/>
              </a:rPr>
              <a:t> wat </a:t>
            </a:r>
            <a:r>
              <a:rPr lang="en-US" dirty="0" err="1">
                <a:latin typeface="Comic Sans MS" panose="030F0702030302020204" pitchFamily="66" charset="0"/>
              </a:rPr>
              <a:t>ik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denk</a:t>
            </a:r>
            <a:r>
              <a:rPr lang="en-US" dirty="0">
                <a:latin typeface="Comic Sans MS" panose="030F0702030302020204" pitchFamily="66" charset="0"/>
              </a:rPr>
              <a:t>….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De </a:t>
            </a:r>
            <a:r>
              <a:rPr lang="en-US" dirty="0" err="1">
                <a:latin typeface="Comic Sans MS" panose="030F0702030302020204" pitchFamily="66" charset="0"/>
              </a:rPr>
              <a:t>Derde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wereld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leeft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gewoon</a:t>
            </a:r>
            <a:r>
              <a:rPr lang="en-US" dirty="0">
                <a:latin typeface="Comic Sans MS" panose="030F0702030302020204" pitchFamily="66" charset="0"/>
              </a:rPr>
              <a:t> door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D66 </a:t>
            </a:r>
            <a:r>
              <a:rPr lang="en-US" dirty="0" err="1">
                <a:latin typeface="Comic Sans MS" panose="030F0702030302020204" pitchFamily="66" charset="0"/>
              </a:rPr>
              <a:t>en</a:t>
            </a:r>
            <a:r>
              <a:rPr lang="en-US" dirty="0">
                <a:latin typeface="Comic Sans MS" panose="030F0702030302020204" pitchFamily="66" charset="0"/>
              </a:rPr>
              <a:t> de </a:t>
            </a:r>
            <a:r>
              <a:rPr lang="en-US" dirty="0" err="1">
                <a:latin typeface="Comic Sans MS" panose="030F0702030302020204" pitchFamily="66" charset="0"/>
              </a:rPr>
              <a:t>nodige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cultuuromslag</a:t>
            </a: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omic Sans MS" panose="030F0702030302020204" pitchFamily="66" charset="0"/>
              </a:rPr>
              <a:t>Ons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gedrag</a:t>
            </a:r>
            <a:r>
              <a:rPr lang="en-US" dirty="0">
                <a:latin typeface="Comic Sans MS" panose="030F0702030302020204" pitchFamily="66" charset="0"/>
              </a:rPr>
              <a:t> is </a:t>
            </a:r>
            <a:r>
              <a:rPr lang="en-US" dirty="0" err="1">
                <a:latin typeface="Comic Sans MS" panose="030F0702030302020204" pitchFamily="66" charset="0"/>
              </a:rPr>
              <a:t>causaal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kosmisch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bepaald</a:t>
            </a: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omic Sans MS" panose="030F0702030302020204" pitchFamily="66" charset="0"/>
              </a:rPr>
              <a:t>Mens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als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systeem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veranderen</a:t>
            </a:r>
            <a:r>
              <a:rPr lang="en-US" dirty="0">
                <a:latin typeface="Comic Sans MS" panose="030F0702030302020204" pitchFamily="66" charset="0"/>
              </a:rPr>
              <a:t>?…DNA-</a:t>
            </a:r>
            <a:r>
              <a:rPr lang="en-US" dirty="0" err="1">
                <a:latin typeface="Comic Sans MS" panose="030F0702030302020204" pitchFamily="66" charset="0"/>
              </a:rPr>
              <a:t>manipulatie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0FD5BECB-DBF8-45FD-AA40-0FE396096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50" r="9797" b="63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F361EA-4E27-4E71-A8DE-EC64E1CD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2" y="903088"/>
            <a:ext cx="3909293" cy="31886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Wie of wat </a:t>
            </a:r>
            <a:r>
              <a:rPr lang="en-US" sz="4800" dirty="0" err="1"/>
              <a:t>voorkomt</a:t>
            </a:r>
            <a:r>
              <a:rPr lang="en-US" sz="4800" dirty="0"/>
              <a:t> de </a:t>
            </a:r>
            <a:r>
              <a:rPr lang="en-US" sz="4800" dirty="0" err="1"/>
              <a:t>ondergang</a:t>
            </a:r>
            <a:r>
              <a:rPr lang="en-US" sz="4800" dirty="0"/>
              <a:t> van de </a:t>
            </a:r>
            <a:r>
              <a:rPr lang="en-US" sz="4800" dirty="0" err="1"/>
              <a:t>mensheid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A2E2FB0-7B26-4105-9674-8C3F232E10F8}"/>
              </a:ext>
            </a:extLst>
          </p:cNvPr>
          <p:cNvSpPr txBox="1"/>
          <p:nvPr/>
        </p:nvSpPr>
        <p:spPr>
          <a:xfrm>
            <a:off x="9080251" y="6657945"/>
            <a:ext cx="31117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s://www.flickr.com/photos/8725928@N02/321063244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61E97-FA2D-4938-9716-F7B335C3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1C2422-E7AD-4D92-A70D-1A5AA518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Seculiere visie</a:t>
            </a:r>
          </a:p>
          <a:p>
            <a:endParaRPr lang="nl-NL" dirty="0"/>
          </a:p>
          <a:p>
            <a:r>
              <a:rPr lang="nl-NL" dirty="0"/>
              <a:t>Humanistische visie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Maconnieke visie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9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FA808-514B-448D-908D-58032460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4060"/>
          </a:xfrm>
        </p:spPr>
        <p:txBody>
          <a:bodyPr>
            <a:normAutofit/>
          </a:bodyPr>
          <a:lstStyle/>
          <a:p>
            <a:r>
              <a:rPr lang="nl-NL" dirty="0"/>
              <a:t>                   Tot slot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4176FB-467A-4138-A073-DA2187FF8AB0}"/>
              </a:ext>
            </a:extLst>
          </p:cNvPr>
          <p:cNvSpPr txBox="1"/>
          <p:nvPr/>
        </p:nvSpPr>
        <p:spPr>
          <a:xfrm>
            <a:off x="1195754" y="3103685"/>
            <a:ext cx="9557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onsterfelijk paarden van Achilles huilden bittere tranen om het verlies van hun menner </a:t>
            </a:r>
            <a:r>
              <a:rPr lang="nl-NL" sz="2400" dirty="0" err="1"/>
              <a:t>Patroklos</a:t>
            </a:r>
            <a:r>
              <a:rPr lang="nl-NL" sz="2400" dirty="0"/>
              <a:t> die door Hector was gedood. Homerus liet de paarden zeggen: </a:t>
            </a:r>
          </a:p>
          <a:p>
            <a:endParaRPr lang="nl-NL" sz="2400" dirty="0"/>
          </a:p>
          <a:p>
            <a:r>
              <a:rPr lang="nl-NL" sz="2400" dirty="0"/>
              <a:t>Van al wat ademt en kruipt op aarde is </a:t>
            </a:r>
            <a:r>
              <a:rPr lang="nl-NL" sz="3600" dirty="0"/>
              <a:t>de mens het diepst rampzalig….</a:t>
            </a:r>
          </a:p>
        </p:txBody>
      </p:sp>
    </p:spTree>
    <p:extLst>
      <p:ext uri="{BB962C8B-B14F-4D97-AF65-F5344CB8AC3E}">
        <p14:creationId xmlns:p14="http://schemas.microsoft.com/office/powerpoint/2010/main" val="39916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4.81481E-6 L -3.95833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55E804D9-CC6D-4EC3-B102-9436DD91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37891" name="Tijdelijke aanduiding voor inhoud 3" descr="Cosmic touch.jpg">
            <a:extLst>
              <a:ext uri="{FF2B5EF4-FFF2-40B4-BE49-F238E27FC236}">
                <a16:creationId xmlns:a16="http://schemas.microsoft.com/office/drawing/2014/main" id="{86600A7D-78D6-46E0-AC29-DFCC051A8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469" r="3333" b="6033"/>
          <a:stretch>
            <a:fillRect/>
          </a:stretch>
        </p:blipFill>
        <p:spPr>
          <a:xfrm>
            <a:off x="0" y="-46038"/>
            <a:ext cx="12124592" cy="745331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63EA32B-48F8-4102-A209-3EDD94275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723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chemeClr val="bg1"/>
                </a:solidFill>
              </a:rPr>
              <a:t>Hij/Zij gingen de existentiële vragen stellen…….</a:t>
            </a:r>
            <a:endParaRPr lang="en-US" altLang="nl-NL">
              <a:solidFill>
                <a:schemeClr val="bg1"/>
              </a:solidFill>
            </a:endParaRPr>
          </a:p>
        </p:txBody>
      </p:sp>
      <p:pic>
        <p:nvPicPr>
          <p:cNvPr id="7" name="04 - Akatsuki no Hebi.mp3">
            <a:hlinkClick r:id="" action="ppaction://media"/>
            <a:extLst>
              <a:ext uri="{FF2B5EF4-FFF2-40B4-BE49-F238E27FC236}">
                <a16:creationId xmlns:a16="http://schemas.microsoft.com/office/drawing/2014/main" id="{2F10C0A1-5BD5-40D4-AFB8-303B04719FB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4B63AFBA-F490-45C2-826F-FB7C956D4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4800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l-NL" altLang="nl-NL" sz="5400">
                <a:solidFill>
                  <a:schemeClr val="bg1"/>
                </a:solidFill>
                <a:latin typeface="Bradley Hand ITC" panose="03070402050302030203" pitchFamily="66" charset="0"/>
              </a:rPr>
              <a:t>Zelfbewustzijn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23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14343" grpId="0"/>
      <p:bldP spid="143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3C369-9665-4A46-AE6A-1DCB79917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3299"/>
          </a:xfrm>
        </p:spPr>
        <p:txBody>
          <a:bodyPr/>
          <a:lstStyle/>
          <a:p>
            <a:r>
              <a:rPr lang="nl-NL" dirty="0"/>
              <a:t>Waarheid?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E72213-3F52-4655-B7B2-81EDA45D6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469" y="2338754"/>
            <a:ext cx="9375531" cy="2919046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Voor de gelovige: dat wat de Openbaring hem leert</a:t>
            </a:r>
          </a:p>
          <a:p>
            <a:endParaRPr lang="nl-NL" dirty="0"/>
          </a:p>
          <a:p>
            <a:r>
              <a:rPr lang="nl-NL" dirty="0"/>
              <a:t>Voor de niet-gelovige: dat wat de empirie, de wetenschap hem leert</a:t>
            </a:r>
          </a:p>
        </p:txBody>
      </p:sp>
    </p:spTree>
    <p:extLst>
      <p:ext uri="{BB962C8B-B14F-4D97-AF65-F5344CB8AC3E}">
        <p14:creationId xmlns:p14="http://schemas.microsoft.com/office/powerpoint/2010/main" val="31810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33D7D-8D8C-409D-99FE-29D726B6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Wat de Openbaring leert?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CAF94-BBB3-42E8-BE15-7099DA60B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Openbaringen zijn heilige boeken geschreven door feilbare mensen. De verbeelding het belangrijkste instrument</a:t>
            </a:r>
          </a:p>
          <a:p>
            <a:endParaRPr lang="nl-NL" dirty="0"/>
          </a:p>
          <a:p>
            <a:r>
              <a:rPr lang="nl-NL" sz="4000" dirty="0"/>
              <a:t>Wetenschap geeft feiten: </a:t>
            </a:r>
          </a:p>
          <a:p>
            <a:r>
              <a:rPr lang="nl-NL" dirty="0"/>
              <a:t>Te verifiëren</a:t>
            </a:r>
          </a:p>
          <a:p>
            <a:r>
              <a:rPr lang="nl-NL" dirty="0"/>
              <a:t>Te herhalen, voorspellend</a:t>
            </a:r>
          </a:p>
          <a:p>
            <a:r>
              <a:rPr lang="nl-NL" dirty="0"/>
              <a:t>Te falsifiëren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205969-198A-41E8-802B-3591501AF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12403" y="2718715"/>
            <a:ext cx="3458248" cy="345824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F6773C8-091F-41B9-BB9E-510C5FDDCB5C}"/>
              </a:ext>
            </a:extLst>
          </p:cNvPr>
          <p:cNvSpPr txBox="1"/>
          <p:nvPr/>
        </p:nvSpPr>
        <p:spPr>
          <a:xfrm>
            <a:off x="8412403" y="6176963"/>
            <a:ext cx="34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www.sclera.be/nl/picto/detail/20867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/3.0/"/>
              </a:rPr>
              <a:t>CC BY-NC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33446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1A972-55F2-416A-8D0B-7F91D388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Geleerd en gelovig  (2008)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5EC0A4-25D9-4778-B9E7-5EA1B650D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290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Hoogleraren die getuigen zijn van een wonder, aangroeien van een been. </a:t>
            </a:r>
            <a:r>
              <a:rPr lang="nl-NL" sz="1800" dirty="0"/>
              <a:t>(277)</a:t>
            </a:r>
          </a:p>
          <a:p>
            <a:endParaRPr lang="nl-NL" sz="1800" dirty="0"/>
          </a:p>
          <a:p>
            <a:r>
              <a:rPr lang="nl-NL" dirty="0"/>
              <a:t>Hoogleraar gelooft in de persoonlijke ontmoeting met de Almachtige (Cees Dekker)</a:t>
            </a:r>
          </a:p>
          <a:p>
            <a:endParaRPr lang="nl-NL" dirty="0"/>
          </a:p>
          <a:p>
            <a:r>
              <a:rPr lang="nl-NL" dirty="0"/>
              <a:t>Hoogleraar: God heeft de wereld met de oerknal geschapen</a:t>
            </a:r>
          </a:p>
          <a:p>
            <a:endParaRPr lang="nl-NL" dirty="0"/>
          </a:p>
          <a:p>
            <a:r>
              <a:rPr lang="nl-NL" dirty="0"/>
              <a:t>Hoogleraar, (cognitieve neuropsychiatrie): de Almachtige kijkt naar je om, Hij heeft met jou een plan, Jezus heeft je lief </a:t>
            </a:r>
            <a:r>
              <a:rPr lang="nl-NL" sz="2000" dirty="0"/>
              <a:t>(123) </a:t>
            </a:r>
            <a:r>
              <a:rPr lang="nl-NL" dirty="0"/>
              <a:t>Zijn ziel blijft voortbestaan na de dood…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7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CD9A0-5258-4041-8D2F-74CE82BB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Wetenschap, de rede spaart ons…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85B84-27BE-4A62-B77F-46266995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Angst voor straf en hel</a:t>
            </a:r>
          </a:p>
          <a:p>
            <a:r>
              <a:rPr lang="nl-NL" dirty="0"/>
              <a:t>eeuwig leven en hemel</a:t>
            </a:r>
          </a:p>
          <a:p>
            <a:r>
              <a:rPr lang="nl-NL" dirty="0"/>
              <a:t>rituelen en verplichtingen</a:t>
            </a:r>
          </a:p>
          <a:p>
            <a:r>
              <a:rPr lang="nl-NL" dirty="0"/>
              <a:t>Ziel en wederopstanding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Goed en kwaad niet van God maar </a:t>
            </a:r>
            <a:r>
              <a:rPr lang="nl-NL" sz="4000" dirty="0"/>
              <a:t>eigenbelang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184608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 standaard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 standaard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angepast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3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Aangepast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1227</Words>
  <Application>Microsoft Office PowerPoint</Application>
  <PresentationFormat>Breedbeeld</PresentationFormat>
  <Paragraphs>252</Paragraphs>
  <Slides>40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7</vt:i4>
      </vt:variant>
      <vt:variant>
        <vt:lpstr>Diatitels</vt:lpstr>
      </vt:variant>
      <vt:variant>
        <vt:i4>40</vt:i4>
      </vt:variant>
    </vt:vector>
  </HeadingPairs>
  <TitlesOfParts>
    <vt:vector size="55" baseType="lpstr">
      <vt:lpstr>Arial</vt:lpstr>
      <vt:lpstr>Bradley Hand ITC</vt:lpstr>
      <vt:lpstr>Calibri</vt:lpstr>
      <vt:lpstr>Calibri Light</vt:lpstr>
      <vt:lpstr>Century Gothic</vt:lpstr>
      <vt:lpstr>Comic Sans MS</vt:lpstr>
      <vt:lpstr>Monotype Corsiva</vt:lpstr>
      <vt:lpstr>Wingdings 3</vt:lpstr>
      <vt:lpstr>Kantoorthema</vt:lpstr>
      <vt:lpstr>Office Theme</vt:lpstr>
      <vt:lpstr>1_Office Theme</vt:lpstr>
      <vt:lpstr>2_Office Theme</vt:lpstr>
      <vt:lpstr>3_Office Theme</vt:lpstr>
      <vt:lpstr>Ion-directiekamer</vt:lpstr>
      <vt:lpstr>Sliert</vt:lpstr>
      <vt:lpstr>PowerPoint-presentatie</vt:lpstr>
      <vt:lpstr>PowerPoint-presentatie</vt:lpstr>
      <vt:lpstr>Wat opmerkingen vooraf n.a.v. </vt:lpstr>
      <vt:lpstr>PowerPoint-presentatie</vt:lpstr>
      <vt:lpstr>PowerPoint-presentatie</vt:lpstr>
      <vt:lpstr>Waarheid?</vt:lpstr>
      <vt:lpstr>      Wat de Openbaring leert?</vt:lpstr>
      <vt:lpstr>             Geleerd en gelovig  (2008)</vt:lpstr>
      <vt:lpstr>Wetenschap, de rede spaart ons…</vt:lpstr>
      <vt:lpstr>   Wat blijft er over zonder geloof?</vt:lpstr>
      <vt:lpstr>PowerPoint-presentatie</vt:lpstr>
      <vt:lpstr>        Twee vragen tot reflectie</vt:lpstr>
      <vt:lpstr>De zin van het leven voor de materialist-cultuurpessimist?</vt:lpstr>
      <vt:lpstr>PowerPoint-presentatie</vt:lpstr>
      <vt:lpstr>PowerPoint-presentatie</vt:lpstr>
      <vt:lpstr>             Democritus (460-370)</vt:lpstr>
      <vt:lpstr>     Meerdere materialisten</vt:lpstr>
      <vt:lpstr>PowerPoint-presentatie</vt:lpstr>
      <vt:lpstr>                Wie is de mens</vt:lpstr>
      <vt:lpstr>    Oude Grieken en kerkvaders</vt:lpstr>
      <vt:lpstr>          Homo rationalis…???</vt:lpstr>
      <vt:lpstr>  Klimaatcrisis=existentiële dreiging</vt:lpstr>
      <vt:lpstr>       klimaatcrisis te stoppen?</vt:lpstr>
      <vt:lpstr>Helpt de kubieke steen metafoor ons?</vt:lpstr>
      <vt:lpstr>         Natuurwetten bepalen</vt:lpstr>
      <vt:lpstr>     De mens een verscheurend dier met rede</vt:lpstr>
      <vt:lpstr>         Volharden in ons bestaan?</vt:lpstr>
      <vt:lpstr>              Hoogmoed I</vt:lpstr>
      <vt:lpstr>                  Hebzucht II           In de spiegel: ik hebzuchtig…hoezo?</vt:lpstr>
      <vt:lpstr>       Hebzucht tegen te gaan?</vt:lpstr>
      <vt:lpstr>               Jaloezie III                 …bling bling</vt:lpstr>
      <vt:lpstr>          Vraatzucht IV            …verschrikkelijke…</vt:lpstr>
      <vt:lpstr>   Existentiële lamlendigheid V </vt:lpstr>
      <vt:lpstr>        Hoe terug te dringen</vt:lpstr>
      <vt:lpstr>Hoe terug te dringen II </vt:lpstr>
      <vt:lpstr>Woede VI</vt:lpstr>
      <vt:lpstr>Dat is er nodig</vt:lpstr>
      <vt:lpstr>            Mijn pessimisme</vt:lpstr>
      <vt:lpstr>        Wie of wat voorkomt de ondergang van de mensheid </vt:lpstr>
      <vt:lpstr>                   Tot slot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Spinoza &amp; Dostojevski over de ondergang van de mensheid</dc:title>
  <dc:creator>Ton de Kok</dc:creator>
  <cp:lastModifiedBy>Ton de Kok</cp:lastModifiedBy>
  <cp:revision>3</cp:revision>
  <dcterms:created xsi:type="dcterms:W3CDTF">2021-10-06T13:01:10Z</dcterms:created>
  <dcterms:modified xsi:type="dcterms:W3CDTF">2021-10-27T14:04:41Z</dcterms:modified>
</cp:coreProperties>
</file>