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51" r:id="rId2"/>
    <p:sldId id="361" r:id="rId3"/>
    <p:sldId id="360" r:id="rId4"/>
    <p:sldId id="364" r:id="rId5"/>
    <p:sldId id="365" r:id="rId6"/>
    <p:sldId id="367" r:id="rId7"/>
    <p:sldId id="348" r:id="rId8"/>
    <p:sldId id="370" r:id="rId9"/>
    <p:sldId id="397" r:id="rId10"/>
    <p:sldId id="350" r:id="rId11"/>
    <p:sldId id="351" r:id="rId12"/>
    <p:sldId id="399" r:id="rId13"/>
    <p:sldId id="406" r:id="rId14"/>
    <p:sldId id="454" r:id="rId15"/>
    <p:sldId id="409" r:id="rId16"/>
    <p:sldId id="401" r:id="rId17"/>
    <p:sldId id="412" r:id="rId18"/>
    <p:sldId id="413" r:id="rId19"/>
    <p:sldId id="416" r:id="rId20"/>
    <p:sldId id="355" r:id="rId21"/>
    <p:sldId id="417" r:id="rId22"/>
    <p:sldId id="336" r:id="rId23"/>
    <p:sldId id="344" r:id="rId24"/>
    <p:sldId id="443" r:id="rId25"/>
    <p:sldId id="444" r:id="rId26"/>
    <p:sldId id="445" r:id="rId27"/>
    <p:sldId id="446" r:id="rId28"/>
    <p:sldId id="422" r:id="rId29"/>
    <p:sldId id="423" r:id="rId30"/>
    <p:sldId id="455" r:id="rId31"/>
    <p:sldId id="425" r:id="rId32"/>
    <p:sldId id="427" r:id="rId33"/>
    <p:sldId id="435" r:id="rId34"/>
    <p:sldId id="429" r:id="rId35"/>
    <p:sldId id="431" r:id="rId36"/>
    <p:sldId id="436" r:id="rId37"/>
    <p:sldId id="438" r:id="rId38"/>
    <p:sldId id="371" r:id="rId39"/>
    <p:sldId id="453" r:id="rId40"/>
    <p:sldId id="332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>
      <p:cViewPr varScale="1">
        <p:scale>
          <a:sx n="86" d="100"/>
          <a:sy n="86" d="100"/>
        </p:scale>
        <p:origin x="72" y="9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8397-64AF-45A5-A857-3BAFCEF3D9D0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3B5FF-47FA-4DA4-985A-7554759CB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6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66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77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4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6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2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8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99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6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80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98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B718-19FF-43F7-9295-9074BC7477B8}" type="datetimeFigureOut">
              <a:rPr lang="nl-NL" smtClean="0"/>
              <a:t>14-9-2021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8E4D-5947-413A-9722-1F5907FD9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2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E761D-2D76-4E83-B0A6-5BAC885B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br>
              <a:rPr lang="nl-NL" sz="40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br>
              <a:rPr lang="nl-NL" sz="40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4000" b="1" dirty="0">
                <a:solidFill>
                  <a:srgbClr val="FFC000"/>
                </a:solidFill>
                <a:latin typeface="Garamond" panose="02020404030301010803" pitchFamily="18" charset="0"/>
              </a:rPr>
              <a:t>Vrijmetselarij &amp; Zin van het Bestaan</a:t>
            </a:r>
            <a:br>
              <a:rPr lang="nl-NL" sz="40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br>
              <a:rPr lang="nl-NL" sz="44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40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24136F-4D8B-4C67-B4B7-9B61884B9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98476"/>
            <a:ext cx="7163840" cy="44593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4186907-7E47-4916-85D6-936FC0CD7515}"/>
              </a:ext>
            </a:extLst>
          </p:cNvPr>
          <p:cNvSpPr txBox="1"/>
          <p:nvPr/>
        </p:nvSpPr>
        <p:spPr>
          <a:xfrm>
            <a:off x="107504" y="6126163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De ziel van de overledene wordt door een engel opgehaald</a:t>
            </a:r>
          </a:p>
          <a:p>
            <a:pPr algn="ctr"/>
            <a:r>
              <a:rPr lang="nl-NL" b="1" dirty="0">
                <a:solidFill>
                  <a:srgbClr val="FFC000"/>
                </a:solidFill>
                <a:latin typeface="Garamond" panose="02020404030301010803" pitchFamily="18" charset="0"/>
              </a:rPr>
              <a:t>			                                                     Dick A. Kruijssen, 15 sept 2021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EFB0998-B515-4F81-B67E-0B673BCCD199}"/>
              </a:ext>
            </a:extLst>
          </p:cNvPr>
          <p:cNvSpPr txBox="1"/>
          <p:nvPr/>
        </p:nvSpPr>
        <p:spPr>
          <a:xfrm>
            <a:off x="1259632" y="177281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  <a:latin typeface="Garamond" panose="02020404030301010803" pitchFamily="18" charset="0"/>
              </a:rPr>
              <a:t>	</a:t>
            </a:r>
            <a:r>
              <a:rPr lang="nl-NL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Cultuurgeschiedenis van de Ziel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8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ABF22-ABB6-4E7D-B404-6D9F1790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Dante </a:t>
            </a:r>
            <a:r>
              <a:rPr lang="nl-NL" sz="4000" dirty="0" err="1">
                <a:solidFill>
                  <a:srgbClr val="FFC000"/>
                </a:solidFill>
                <a:latin typeface="Garamond" panose="02020404030301010803" pitchFamily="18" charset="0"/>
              </a:rPr>
              <a:t>Alighieri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(1265-1321) 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De Goddelijke Komedie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2253C16-221A-4CB5-9B59-C5E285D035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875" y="274638"/>
            <a:ext cx="951740" cy="135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107B17-E3DD-4E43-838A-45CF6363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82" y="4038361"/>
            <a:ext cx="2780017" cy="20911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62B3F6-3C2A-414B-8755-30DD8EEDD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10" y="4005064"/>
            <a:ext cx="2994446" cy="2088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FE1853D-B702-43F1-AC22-4AE41D443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25" y="4046301"/>
            <a:ext cx="1999661" cy="200575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D582F43-9819-4128-B844-35C84E48D4EB}"/>
              </a:ext>
            </a:extLst>
          </p:cNvPr>
          <p:cNvSpPr txBox="1"/>
          <p:nvPr/>
        </p:nvSpPr>
        <p:spPr>
          <a:xfrm>
            <a:off x="281410" y="6237312"/>
            <a:ext cx="840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	</a:t>
            </a:r>
            <a:r>
              <a:rPr lang="nl-NL" sz="2400" dirty="0"/>
              <a:t>   </a:t>
            </a:r>
            <a:r>
              <a:rPr lang="nl-NL" sz="2400" dirty="0">
                <a:solidFill>
                  <a:srgbClr val="FFC000"/>
                </a:solidFill>
              </a:rPr>
              <a:t>Hel    			     Vagevuur          	       Hemel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A4C73B-A751-412E-9CC5-D5B9F445ECAE}"/>
              </a:ext>
            </a:extLst>
          </p:cNvPr>
          <p:cNvSpPr txBox="1"/>
          <p:nvPr/>
        </p:nvSpPr>
        <p:spPr>
          <a:xfrm>
            <a:off x="0" y="19168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Reis door hiernamaals met voorgeborchte, vagevuur, hemel en hel. Dante voert 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theologische, filosofische en politieke  gesprekken met overledenen.</a:t>
            </a:r>
            <a:endParaRPr lang="nl-N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3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E01FF-30CE-4B7B-9719-2861508C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Renaissance (14</a:t>
            </a:r>
            <a:r>
              <a:rPr lang="nl-NL" sz="40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 -16</a:t>
            </a:r>
            <a:r>
              <a:rPr lang="nl-NL" sz="40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 eeuw)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Bovennatuurlijke wordt aards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C3D48C-3EDD-4511-AC67-B3FB3439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Idealisering van de Griekse-Romeinse Oudheid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Brengt rationeel denken, persoonlijke vrijheid en besef rijk-arm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Humanisme brengt medemenselijkheid (Petrarca, Erasmus)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Theocentrisme &gt; menselijke benadering, educatie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Nieuw mensbeeld, bovennatuurlijke wordt aardser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wordt weer immaterieel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De ziel is veranderlijk, haar vormgeven is een Opus Magnum</a:t>
            </a:r>
          </a:p>
        </p:txBody>
      </p:sp>
    </p:spTree>
    <p:extLst>
      <p:ext uri="{BB962C8B-B14F-4D97-AF65-F5344CB8AC3E}">
        <p14:creationId xmlns:p14="http://schemas.microsoft.com/office/powerpoint/2010/main" val="375809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331F7-49AF-4086-BE52-071A8A9F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Michel </a:t>
            </a:r>
            <a:r>
              <a:rPr lang="nl-NL" sz="3600" dirty="0" err="1">
                <a:solidFill>
                  <a:srgbClr val="FFC000"/>
                </a:solidFill>
                <a:latin typeface="Garamond" panose="02020404030301010803" pitchFamily="18" charset="0"/>
              </a:rPr>
              <a:t>Eyquem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 de </a:t>
            </a:r>
            <a:r>
              <a:rPr lang="nl-NL" sz="3600" dirty="0" err="1">
                <a:solidFill>
                  <a:srgbClr val="FFC000"/>
                </a:solidFill>
                <a:latin typeface="Garamond" panose="02020404030301010803" pitchFamily="18" charset="0"/>
              </a:rPr>
              <a:t>Montagne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 (1533-1592)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 err="1">
                <a:solidFill>
                  <a:srgbClr val="FFC000"/>
                </a:solidFill>
                <a:latin typeface="Garamond" panose="02020404030301010803" pitchFamily="18" charset="0"/>
              </a:rPr>
              <a:t>Renaissance-mens</a:t>
            </a: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 &amp; sceptisch-humanist</a:t>
            </a:r>
            <a:endParaRPr lang="nl-NL" sz="32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AD165-209D-4966-883F-0735BBA47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92500"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is hersenspinsel, in hersenen geest, gevormd tot autos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Geest heeft bewustzijn + subjectieve eigenschappen 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Is eenheid met lichaam, wederzijdse diensten, mens moet gevormd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Baas in eigen huis: zelfvorming, controle passies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Zelfkennis, zelfreflectie, basis voor essentiële levenskunst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Integriteit 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ipv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. identiteit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Nieuw mensbeeld, visie aards en werelds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FFC000"/>
                </a:solidFill>
              </a:rPr>
              <a:t>						             </a:t>
            </a:r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Beroemd om zijn essays</a:t>
            </a:r>
          </a:p>
          <a:p>
            <a:pPr marL="0" indent="0">
              <a:buNone/>
            </a:pPr>
            <a:endParaRPr lang="nl-NL" sz="2400" dirty="0">
              <a:solidFill>
                <a:srgbClr val="FFC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946C71-2CDE-463D-8897-8A4A7AC3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4334176"/>
            <a:ext cx="129246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17239-553F-4F1F-BB8F-4E80CA2C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Vroegmoderne Tijd (1500-1789)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100" dirty="0">
                <a:solidFill>
                  <a:srgbClr val="FFC000"/>
                </a:solidFill>
                <a:latin typeface="Garamond" panose="02020404030301010803" pitchFamily="18" charset="0"/>
              </a:rPr>
              <a:t>Reformatie (1500-1550), grootste revolutie kerkgeschiedenis 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51A2C-4549-4A3B-AFE9-92E1A02C4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Magische 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wereld, bestuurd door corrupte geestelijkheid en elite 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Luther 1517, stellingen tegen katholieke Slotkerk Wittenberg (</a:t>
            </a:r>
            <a:r>
              <a:rPr lang="nl-NL" sz="2400" dirty="0" err="1">
                <a:solidFill>
                  <a:srgbClr val="FFC000"/>
                </a:solidFill>
                <a:latin typeface="Garamond" panose="02020404030301010803" pitchFamily="18" charset="0"/>
              </a:rPr>
              <a:t>Dtsl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)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Anglicanisme (1534), calvinisme (1550) en andere denominaties volgen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200 </a:t>
            </a:r>
            <a:r>
              <a:rPr lang="nl-NL" sz="2400" dirty="0" err="1">
                <a:solidFill>
                  <a:srgbClr val="FFC000"/>
                </a:solidFill>
                <a:latin typeface="Garamond" panose="02020404030301010803" pitchFamily="18" charset="0"/>
              </a:rPr>
              <a:t>jr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 godsdienstoorlogen om ziel burger geeft topdrukte hiernamaals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Vervolgingen, Hugonoten (Fr) en Joden (Esp) zijn berucht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Drijvende krachten:  intolerantie en gebrek aan respect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hoop Renaissance weer wanhoop door oorlog en hongersnood</a:t>
            </a:r>
          </a:p>
          <a:p>
            <a:pPr marL="0" indent="0">
              <a:buNone/>
            </a:pPr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Stichter VM is zoon gevluchte Hugenootse dominee (1685)</a:t>
            </a:r>
          </a:p>
        </p:txBody>
      </p:sp>
    </p:spTree>
    <p:extLst>
      <p:ext uri="{BB962C8B-B14F-4D97-AF65-F5344CB8AC3E}">
        <p14:creationId xmlns:p14="http://schemas.microsoft.com/office/powerpoint/2010/main" val="79376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4FE41-19FA-4F5A-84AB-C5BEA9AE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srgbClr val="FFC000"/>
                </a:solidFill>
                <a:latin typeface="Garamond" panose="02020404030301010803" pitchFamily="18" charset="0"/>
              </a:rPr>
              <a:t>Shakespeare (1564-1616): passies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4EC9BB-903A-4D3D-B613-6145D504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Shakespeare koppelt in zijn toneelstukken  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         psychologische motieven aan passies: 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   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    Tegengestelde gevoelens zoals haat en liefde zijn in  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                oordelen en beslissingen vaak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               doorslaggevender dan de Rede.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71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E236F-BCE0-4387-80BD-F37E9459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Descartes </a:t>
            </a: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(1596-1650)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</a:t>
            </a:r>
            <a:r>
              <a:rPr lang="nl-NL" sz="32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ualisme en denkende ziel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26DCB8-3351-4E61-BF46-0F9BA015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Descartes zoekt naar verklaringen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materiele lichaam zich verbindt met immateriële geest tot één bewustzijn 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Scheidt lichaam van geest want die verschillen van elkaar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Geeft ziel immateriële substantie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Geen bewijs hoe lichaam en geest tot één bewustzijn worden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heeft rede,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zelfbewustzijn, zelfreflectie en denkt.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ewustzijn wordt autos, ziel onsterfelijk want bewustzijn is eeuwig </a:t>
            </a:r>
          </a:p>
          <a:p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ziel kan denken maar lichaam is machine.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C77616-4172-4F23-AA97-5EEBC673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570" y="204095"/>
            <a:ext cx="1447281" cy="16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4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11BBD-E513-400C-8548-CF168B27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Spinoza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(1632-1677) </a:t>
            </a:r>
            <a:b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iel is materiele goddelijke substantie</a:t>
            </a:r>
            <a:br>
              <a:rPr lang="nl-NL" sz="2400" dirty="0">
                <a:solidFill>
                  <a:srgbClr val="FFC000"/>
                </a:solidFill>
              </a:rPr>
            </a:br>
            <a:endParaRPr lang="nl-NL" sz="36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C79E1-5231-43A1-93A1-E4BB02507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Ethica: volmaakte God bezit alle eigenschappen en “substanties” </a:t>
            </a:r>
            <a:endParaRPr lang="nl-NL" sz="13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Geest en lichaam: dezelfde substantie in verschillende vorm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Niets kan onafhankelijk van God bestaan: God is natuur en door de mens stroomt hetzelfde principe als door de natuur 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Ziel/bewustzijn en lichaam/natuur zijn van elkaar afhankelijk: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twee vormen van dezelfde goddelijke substantie.</a:t>
            </a: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lles streeft naar opgaan in ware substantie God, ook de ziel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Volmaaktheid: iets toevoegen of wegnemen is onmogelijk</a:t>
            </a: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600" dirty="0">
              <a:solidFill>
                <a:srgbClr val="FFC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F9BF6E2-A664-48EB-8A3C-2F09C825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C8A3D-1AA4-4A66-B555-EBEF68594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201" y="85739"/>
            <a:ext cx="1132605" cy="15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2487D-49A2-4E4D-A852-8309C03A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Thomas Hobbes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(1588-1679)</a:t>
            </a:r>
            <a:r>
              <a:rPr lang="nl-NL" sz="4000" dirty="0">
                <a:solidFill>
                  <a:srgbClr val="FFC000"/>
                </a:solidFill>
              </a:rPr>
              <a:t> </a:t>
            </a:r>
            <a:br>
              <a:rPr lang="nl-NL" sz="4000" dirty="0">
                <a:solidFill>
                  <a:srgbClr val="FFC000"/>
                </a:solidFill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Het denkende individu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80EA3-5500-49CA-9BCD-E93877790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525963"/>
          </a:xfrm>
        </p:spPr>
        <p:txBody>
          <a:bodyPr>
            <a:normAutofit/>
          </a:bodyPr>
          <a:lstStyle/>
          <a:p>
            <a:endParaRPr lang="nl-NL" sz="2500" dirty="0">
              <a:solidFill>
                <a:srgbClr val="FFC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Provoceert graag wat in fanatiek godsdienstig Engeland slecht valt</a:t>
            </a: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ntroduceert het empirisme, de waarnemingsfilosofie</a:t>
            </a: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Tegen Descartes: niet de ziel maar het individu denkt en i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mmateriële        					                  substantie bestaat niet </a:t>
            </a: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iel heeft zelfde substantie als lichaam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Heeft de ziel zintuigen? Dan sterft ziel met lichaam</a:t>
            </a: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Alle wezens sterven, ook God</a:t>
            </a:r>
          </a:p>
        </p:txBody>
      </p:sp>
    </p:spTree>
    <p:extLst>
      <p:ext uri="{BB962C8B-B14F-4D97-AF65-F5344CB8AC3E}">
        <p14:creationId xmlns:p14="http://schemas.microsoft.com/office/powerpoint/2010/main" val="806980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39E4C-1097-492B-829B-5A1FB004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John Locke (1631-1704)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Tolerantie en respect voor elkaar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FE2371-22D6-4CF7-90AE-E84E39CC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4525963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</a:rPr>
              <a:t>Unitarist, </a:t>
            </a:r>
            <a:r>
              <a:rPr lang="nl-NL" sz="2500" dirty="0" err="1">
                <a:solidFill>
                  <a:srgbClr val="FFC000"/>
                </a:solidFill>
                <a:latin typeface="Garamond" panose="02020404030301010803" pitchFamily="18" charset="0"/>
              </a:rPr>
              <a:t>anti-autoritair</a:t>
            </a: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</a:rPr>
              <a:t>, vriend van Newton</a:t>
            </a: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nternationale inspirator t</a:t>
            </a: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olerantie en respect voor elkaars mening</a:t>
            </a:r>
          </a:p>
          <a:p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Vervangt ‘soul’ voor neutrale ‘mind’ = geest of rede, wordt leeg geboren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Zielseigenschappen: wil, vermogen tot denken, bewustzijn en identiteit</a:t>
            </a:r>
          </a:p>
          <a:p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Introduceert body &amp; mind wat lichaam direct aan geest koppelt </a:t>
            </a:r>
          </a:p>
          <a:p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ersoon’ 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wordt het 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denkende IK met bewustzijn, ‘mens’ de ‘autos’</a:t>
            </a:r>
          </a:p>
          <a:p>
            <a:endParaRPr lang="nl-NL" sz="24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42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AAF42-5442-4668-9F57-0EC1095E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Verlichting (1715-1789)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ntellectuele cultureel-filosofische stroming</a:t>
            </a: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3115F8-A48A-4E0E-94ED-1DACB8CA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Twee stromingen: c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onstructief Gematigd 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25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kritisch Radicaal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25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Radicalen</a:t>
            </a: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Wetenschap en burgerlijke grondrechten, tegen misbruik macht, bijgeloof, intolerantie.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           Essentieel: ontstaan van </a:t>
            </a:r>
            <a:r>
              <a:rPr lang="nl-NL" sz="2500" dirty="0" err="1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oa</a:t>
            </a: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individualisering, emancipatie,     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                             secularisering, vrijdenken, socialisme , liberalisme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nl-NL" sz="25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Gematigden</a:t>
            </a: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proberen geloof en wetenschap te verbinden.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	Geweten wordt toverwoord, deïsme een compromis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nl-NL" sz="2500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God wordt onpersoonlijke maar alles doordringende  macht </a:t>
            </a:r>
          </a:p>
          <a:p>
            <a:endParaRPr lang="nl-NL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5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B656D-B09F-4698-92FC-47D5C385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Wanneer is de ziel bij de mens ingedaald?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A4E0C59-1D33-45A8-922E-A045B0BED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132856"/>
            <a:ext cx="3627434" cy="295232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95D326B-93CC-47EB-B4DB-B5C3436CC6DA}"/>
              </a:ext>
            </a:extLst>
          </p:cNvPr>
          <p:cNvSpPr txBox="1"/>
          <p:nvPr/>
        </p:nvSpPr>
        <p:spPr>
          <a:xfrm>
            <a:off x="4211960" y="1916832"/>
            <a:ext cx="4752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De oudste kunst ter wereld? 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Chauvet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: 15.000 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jr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ouder dan Lascaux. 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Cro-magnon mens (40.000 BC): bewustzijn, abstract denken, religie</a:t>
            </a:r>
          </a:p>
          <a:p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Neanderthaler: Spanje, Malaga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64.000 jaar oude kunst.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AD782B-1125-469F-9D39-6B55BB46331D}"/>
              </a:ext>
            </a:extLst>
          </p:cNvPr>
          <p:cNvSpPr txBox="1"/>
          <p:nvPr/>
        </p:nvSpPr>
        <p:spPr>
          <a:xfrm>
            <a:off x="323528" y="5445224"/>
            <a:ext cx="3627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FFC000"/>
                </a:solidFill>
                <a:latin typeface="Garamond" panose="02020404030301010803" pitchFamily="18" charset="0"/>
              </a:rPr>
              <a:t>Chauvet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 grot, </a:t>
            </a:r>
            <a:r>
              <a:rPr lang="nl-NL" sz="2400" dirty="0" err="1">
                <a:solidFill>
                  <a:srgbClr val="FFC000"/>
                </a:solidFill>
                <a:latin typeface="Garamond" panose="02020404030301010803" pitchFamily="18" charset="0"/>
              </a:rPr>
              <a:t>Ardeche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, Fr.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    Grot in 1994 ontdekt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      &gt; 32.000 jaar oud</a:t>
            </a:r>
          </a:p>
        </p:txBody>
      </p:sp>
    </p:spTree>
    <p:extLst>
      <p:ext uri="{BB962C8B-B14F-4D97-AF65-F5344CB8AC3E}">
        <p14:creationId xmlns:p14="http://schemas.microsoft.com/office/powerpoint/2010/main" val="161870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264B1-15A4-4F48-85A3-90071BC8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Hume (1711-1776)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Verzinnen we onszelf en alles om ons heen? </a:t>
            </a:r>
            <a:endParaRPr lang="nl-NL" sz="3200" dirty="0">
              <a:solidFill>
                <a:srgbClr val="FFC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CD57DDB-7B87-4645-AFBB-AD5924945293}"/>
              </a:ext>
            </a:extLst>
          </p:cNvPr>
          <p:cNvSpPr txBox="1"/>
          <p:nvPr/>
        </p:nvSpPr>
        <p:spPr>
          <a:xfrm>
            <a:off x="0" y="4701700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	                     		                                </a:t>
            </a:r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Cartoon Dagblad Trouw  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                            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C7889E69-2984-48F7-A7EB-5F4FE81A3F7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307" r="38037" b="5476"/>
          <a:stretch/>
        </p:blipFill>
        <p:spPr bwMode="auto">
          <a:xfrm rot="5400000">
            <a:off x="312045" y="1424259"/>
            <a:ext cx="3600402" cy="4009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0351DA1-4B2A-42F0-88FC-B7E369DB0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470" y="1916832"/>
            <a:ext cx="4600407" cy="25131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72C9670-F603-4B3B-BA7A-5377A47D986C}"/>
              </a:ext>
            </a:extLst>
          </p:cNvPr>
          <p:cNvSpPr txBox="1"/>
          <p:nvPr/>
        </p:nvSpPr>
        <p:spPr>
          <a:xfrm>
            <a:off x="323528" y="5661248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dirty="0">
                <a:solidFill>
                  <a:srgbClr val="FFC000"/>
                </a:solidFill>
              </a:rPr>
              <a:t>Essentie: ziel is minder persoonlijk dan we altijd gedacht hebben en dat heeft consequenties.</a:t>
            </a:r>
          </a:p>
        </p:txBody>
      </p:sp>
    </p:spTree>
    <p:extLst>
      <p:ext uri="{BB962C8B-B14F-4D97-AF65-F5344CB8AC3E}">
        <p14:creationId xmlns:p14="http://schemas.microsoft.com/office/powerpoint/2010/main" val="177514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6792B-32AF-49BB-ABFB-EF4C1D77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David Hume (1711-1776)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Beeld van Onszelf en de Ander is subjectief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3283A-3C08-4852-B402-2DE3A710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Beeld van onszelf en anderen is subjectief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Engelse empiristen: zelfinzicht en ethiek belangrijk.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 is “slaaf van de passies”, ma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nipuleert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Kennis is ervaring, oordelen zijn psychologisch, niet rationeel</a:t>
            </a:r>
          </a:p>
          <a:p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 berust op verbeelding, door voorstellingvermogen gevormd</a:t>
            </a:r>
          </a:p>
          <a:p>
            <a:endParaRPr lang="nl-NL" sz="24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 ziel kan de dood niet overleven, Hume schaft ziel bijna af.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Bijbel is oorzaak van geloof in onsterfelijke ziel en angst hiernamaals. </a:t>
            </a:r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50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978C7-3A8B-4610-841D-A9FAF483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6784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Waarheid bestaat niet</a:t>
            </a:r>
            <a:b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zegt David Hume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4BF8A-81A0-4E3C-A97B-AF726121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nl-NL" sz="12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Als deze stelling juist is bestaat Waarheid wel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maar</a:t>
            </a: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Als deze stelling onjuist is bestaat Waarheid ook</a:t>
            </a:r>
          </a:p>
          <a:p>
            <a:pPr marL="0" indent="0" algn="ctr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Conclusie:</a:t>
            </a: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De stelling ‘Waarheid bestaat niet’ </a:t>
            </a: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bewijst onomstotelijk </a:t>
            </a:r>
          </a:p>
          <a:p>
            <a:pPr marL="0" indent="0" algn="ctr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</a:rPr>
              <a:t>dat Waarheid bestaat.</a:t>
            </a:r>
          </a:p>
          <a:p>
            <a:pPr marL="2286000" lvl="5" indent="0">
              <a:buNone/>
            </a:pPr>
            <a:r>
              <a:rPr lang="nl-NL" sz="800" dirty="0">
                <a:latin typeface="Garamond" panose="02020404030301010803" pitchFamily="18" charset="0"/>
              </a:rPr>
              <a:t>				             </a:t>
            </a:r>
          </a:p>
          <a:p>
            <a:pPr marL="2286000" lvl="5" indent="0">
              <a:buNone/>
            </a:pPr>
            <a:r>
              <a:rPr lang="nl-NL" sz="800" dirty="0">
                <a:latin typeface="Garamond" panose="02020404030301010803" pitchFamily="18" charset="0"/>
              </a:rPr>
              <a:t>           </a:t>
            </a:r>
          </a:p>
          <a:p>
            <a:pPr marL="2286000" lvl="5" indent="0">
              <a:buNone/>
            </a:pPr>
            <a:r>
              <a:rPr lang="nl-NL" sz="800" dirty="0">
                <a:solidFill>
                  <a:srgbClr val="FFC000"/>
                </a:solidFill>
                <a:latin typeface="Garamond" panose="02020404030301010803" pitchFamily="18" charset="0"/>
              </a:rPr>
              <a:t>				</a:t>
            </a:r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 Cartoon Dagblad Trouw: 			              Anton Dingeman door Pieter Geenen</a:t>
            </a:r>
          </a:p>
          <a:p>
            <a:pPr marL="2286000" lvl="5" indent="0">
              <a:buNone/>
            </a:pPr>
            <a:endParaRPr lang="nl-NL" sz="800" dirty="0">
              <a:latin typeface="Garamond" panose="02020404030301010803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112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01018-E186-4181-9E1F-A79048F4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Immanuel 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Kant</a:t>
            </a:r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 (1724-1804)</a:t>
            </a:r>
            <a:b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De ziel gaat weer denken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0DEB3-3CAB-4D96-90FB-6AB63A43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Legt basis voor kritische metafysica, niet belangrijk voor ziel</a:t>
            </a:r>
          </a:p>
          <a:p>
            <a:pPr marL="0" indent="0">
              <a:buNone/>
            </a:pP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 zijn dirigerende en regulerende ideeën die mens helpen</a:t>
            </a:r>
            <a:endParaRPr lang="nl-NL" sz="3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19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Ziel beschrijft hij:</a:t>
            </a:r>
          </a:p>
          <a:p>
            <a:pPr lvl="1"/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is denkend, dus niet de mens denkt</a:t>
            </a:r>
          </a:p>
          <a:p>
            <a:pPr lvl="1"/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zonder aangeboren inhoud of beredeneerbare eigenschappen</a:t>
            </a:r>
          </a:p>
          <a:p>
            <a:pPr lvl="1"/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niet de autos  van individu want heeft geen inhoudelijke lading</a:t>
            </a:r>
          </a:p>
          <a:p>
            <a:pPr lvl="1"/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niet goddelijke noch onsterfelijke </a:t>
            </a: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nl-NL" sz="3800" dirty="0">
                <a:solidFill>
                  <a:srgbClr val="FFC000"/>
                </a:solidFill>
                <a:latin typeface="Garamond" panose="02020404030301010803" pitchFamily="18" charset="0"/>
              </a:rPr>
              <a:t>Even resumerend over het denken van individu en ziel: </a:t>
            </a:r>
          </a:p>
          <a:p>
            <a:pPr marL="0" indent="0" algn="ctr">
              <a:buNone/>
            </a:pPr>
            <a:r>
              <a:rPr lang="nl-NL" sz="3800" dirty="0">
                <a:solidFill>
                  <a:srgbClr val="FFC000"/>
                </a:solidFill>
                <a:latin typeface="Garamond" panose="02020404030301010803" pitchFamily="18" charset="0"/>
              </a:rPr>
              <a:t>Descartes: ziel denkt, Hobbes: mens denkt, Kant: ziel denkt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92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8ADB5-4960-488A-BF09-52B03CAD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Moderne of Nieuwste Tijd (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1790 tot 1850)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Romantiek, reactie op rationaliteit 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50EF2-D3C0-4A77-BB74-C47E6ABA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wordt collectieve volksziel (gevleugeld woord in cultuur)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Kenmerken: vriendschap, romantische liefde, subjectieve ervaring</a:t>
            </a:r>
          </a:p>
          <a:p>
            <a:pPr lvl="1"/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Introspectie, intuïtie, emotie, spontaniteit en verbeelding </a:t>
            </a:r>
          </a:p>
          <a:p>
            <a:pPr marL="457200" lvl="1" indent="0">
              <a:buNone/>
            </a:pPr>
            <a:endParaRPr lang="nl-NL" sz="13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 zintuiglijk waarneembare 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verstandelijk rationele kennis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Geest eigen tijd is geworteld in verleden: volksverhalen</a:t>
            </a:r>
          </a:p>
          <a:p>
            <a:endParaRPr lang="nl-NL" sz="1200" dirty="0">
              <a:latin typeface="Garamond" panose="02020404030301010803" pitchFamily="18" charset="0"/>
            </a:endParaRPr>
          </a:p>
          <a:p>
            <a:pPr algn="ctr"/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aatste periode waarin de ziel, zij het als collectieve ‘volksziel’, nog als belangrijk voor de mens wordt gezien. </a:t>
            </a:r>
            <a:endParaRPr lang="nl-N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4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D38C5-3E46-4FC3-9CF9-F68AE85C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Jean-Jacques Rousseau (1712-1778)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Gevoelsfilosoof uit Verlichtingstijd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C2379-CEA8-4C72-B55E-528C5BDF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Geweten moet gevormd worden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aranoïde ruziezoeker, geliefd bij Franse publiek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iel dient levenslang geschoold en gevormd te worden. 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 is van nature goed, door samenleving verdorven, moet terug naar verleden waar geweten moreel leidend was. </a:t>
            </a: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Geen erfzonde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hel op achtergrond, zelfverantwoordelijkheid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↑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Autobiografie “Bekentenissen”: basis voor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empathische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01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A041-4A55-4C97-ACD4-6B873448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Johann Wolfgang von Goethe (1749-1832)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Romantisch pionier bij uitstek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BD6B9D-6204-4F9B-8601-D550C680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Strijdt tegen onttroning ziel door ratio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is onmisbaar voor mens en persoonlijkheid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Het ego botst vaak met normen en waarden en vrije wil, daar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waar gevoelens en passies het denken en handelen vertroebelen.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Dat is het onderwerp van de Faust, 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Goethe’s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meesterwerk</a:t>
            </a:r>
          </a:p>
        </p:txBody>
      </p:sp>
    </p:spTree>
    <p:extLst>
      <p:ext uri="{BB962C8B-B14F-4D97-AF65-F5344CB8AC3E}">
        <p14:creationId xmlns:p14="http://schemas.microsoft.com/office/powerpoint/2010/main" val="209859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C4EAD-1FCC-4C64-8329-F0BB9A5C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De Faust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i="1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huizen, ach! Twee zielen in mijn lijf</a:t>
            </a:r>
            <a:br>
              <a:rPr lang="nl-NL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D6635-E691-4E3F-981E-C611E455B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endParaRPr lang="nl-NL" sz="2400" dirty="0">
              <a:solidFill>
                <a:srgbClr val="FFC000"/>
              </a:solidFill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Het lukt Faust niet om te  beschikken over door God verboden kennis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Mephisto belooft geluk door alle wensen van Faust te vervullen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Tegenprestatie: zijn ziel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Geschenken maken niet gelukkig, goede daden van hem zelf wel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Faust vindt dus op eigen kracht het ware geluk, einde afspraak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Moraal: externe krachten zijn niet nodig om gelukkig te worden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Mens vindt geluk door zorg voor ziel en getrouw aan zichzelf te zijn</a:t>
            </a:r>
          </a:p>
          <a:p>
            <a:pPr marL="0" indent="0">
              <a:buNone/>
            </a:pPr>
            <a:endParaRPr lang="nl-NL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7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29E5D-B442-4D95-A65A-72CABB51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George Hegel (1770-1831)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Ziel niet-persoonlijk?</a:t>
            </a: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B1FBA9-E6D8-4F8A-9388-EFB7EC78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1000" cy="5141168"/>
          </a:xfrm>
        </p:spPr>
        <p:txBody>
          <a:bodyPr>
            <a:normAutofit/>
          </a:bodyPr>
          <a:lstStyle/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‘Anderen’ hebben invloed op eigenwaarde, identiteit en zelfbeeld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Mensen beïnvloeden elkaar &gt;  ziel minder persoonlijk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Controversieel: Zelfverantwoordelijkheid ↓ 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Gevolg rede wordt autos en slokt ziel op, einde ziel? </a:t>
            </a:r>
          </a:p>
          <a:p>
            <a:pPr marL="0" indent="0">
              <a:buNone/>
            </a:pPr>
            <a:endParaRPr lang="nl-NL" sz="14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Hegel over veranderlijkheid en sterfelijkheid ziel:</a:t>
            </a:r>
          </a:p>
          <a:p>
            <a:r>
              <a:rPr lang="nl-NL" sz="26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Ezechiël 18:4 en 20: de ziel van een zondaar is sterfelijke is. </a:t>
            </a:r>
            <a:endParaRPr lang="nl-NL" sz="2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56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761E7-201F-440F-8FCB-8672B195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err="1">
                <a:solidFill>
                  <a:srgbClr val="FFC000"/>
                </a:solidFill>
                <a:latin typeface="Garamond" panose="02020404030301010803" pitchFamily="18" charset="0"/>
              </a:rPr>
              <a:t>Søren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 Kierkegaard (1813-1855)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Zelfreflectie en subjectieve waarheid</a:t>
            </a:r>
            <a:endParaRPr lang="nl-NL" sz="32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34840-24ED-4835-8558-98962D04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983162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Complexe psychische problematiek, sublimeert door 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reflexie</a:t>
            </a:r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Jezelf leren kennen = actief proces zelfontwikkeling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Centraal staat: zorg ziel, zelfverantwoordelijkheid, introspectie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Ziel: te ontwikkelen persoonlijkheidskern met psychologische dimensie en “psyche” om individu en geweten te vormen. 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“Waarheid is subjectief”, persoonlijke waarheid is hoogste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Verbindt religie met psychologie, dat redt het hiernamaals </a:t>
            </a:r>
          </a:p>
          <a:p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B2F25-0F01-4DB5-ACF3-481DCA8A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De eerste stap:</a:t>
            </a:r>
            <a:b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ontdekking van het levensbeginsel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5EFCF-C982-41BE-973D-29C21D1F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2000 BC : ontdekking van de “ATMAN”</a:t>
            </a:r>
          </a:p>
          <a:p>
            <a:pPr marL="0" indent="0" algn="ctr">
              <a:buNone/>
            </a:pP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‘dat wat men in en uitademt en bij de dood stopt’ </a:t>
            </a:r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In christendom later “de ademen (mv) van God”</a:t>
            </a: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1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EDA86-AD4F-42D3-B0D1-3785F342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Moderne’ of ‘Nieuwste Tijd’  (1850-WOII)</a:t>
            </a:r>
            <a:b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 wordt psyche</a:t>
            </a:r>
            <a:b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EE572-F36D-4728-9392-696A81FE5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3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Transformatie: psychologie maakt ziel tot psyche</a:t>
            </a:r>
          </a:p>
          <a:p>
            <a:pPr marL="0" indent="0">
              <a:buNone/>
            </a:pPr>
            <a:endParaRPr lang="nl-NL" sz="3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Belangrijk zijn: </a:t>
            </a:r>
          </a:p>
          <a:p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Darwin en zijn evolutie</a:t>
            </a:r>
          </a:p>
          <a:p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Freud laat ziel in psychotherapie gaan </a:t>
            </a:r>
          </a:p>
          <a:p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Nietzsche “God is dood”, splitst de ziel, noemt haar onmisbaar en redt haar voortbestaan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669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43D3A-2E55-4FC8-80D1-71264C12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Charles Robert Darwin (1809-1882)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Alle leven uit één oerbron</a:t>
            </a: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9B9FE7-CCAE-4E30-B2C9-3AD989E9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 fontScale="92500"/>
          </a:bodyPr>
          <a:lstStyle/>
          <a:p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Alle leven uit één oerbron, voorouder mens is primaat</a:t>
            </a:r>
          </a:p>
          <a:p>
            <a:pPr marL="0" indent="0">
              <a:buNone/>
            </a:pPr>
            <a:endParaRPr lang="nl-NL" sz="1300" dirty="0">
              <a:solidFill>
                <a:srgbClr val="FFC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Filosofie 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verschuift naar ‘het subjectieve’ </a:t>
            </a: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Hiernamaals verschuift naar de achtergrond. </a:t>
            </a: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Evolutie is willekeurig doelmatig, mutanten overleven bij voordeel</a:t>
            </a:r>
          </a:p>
          <a:p>
            <a:pPr marR="612140" algn="l"/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Morele kwaliteiten</a:t>
            </a: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spelen </a:t>
            </a: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daarin 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indirecte rol maar zijn voor welzijn belangrijk. </a:t>
            </a: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12140" algn="l"/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4B37CA-117A-452F-A19E-560773C8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23" y="116632"/>
            <a:ext cx="124978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1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6A450-11F0-4C09-B89E-A4AD8F1B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Friedrich Nietzsche (1844-1900)</a:t>
            </a:r>
            <a:b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 wordt gesplitst</a:t>
            </a:r>
            <a:endParaRPr lang="nl-NL" sz="36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279F6-D84A-4B08-A46C-9781F861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25</a:t>
            </a:r>
            <a:r>
              <a:rPr lang="nl-NL" sz="26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hoogleraar filologie, 35</a:t>
            </a:r>
            <a:r>
              <a:rPr lang="nl-NL" sz="26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ziek, emeritaat, is atheïst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Beruchtste uitspraak: ‘God is dood” slaat op christendom. 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wordt motiverende innerlijke kracht, gedragen door de wil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Als Freud ziel tot psyche maakt splitst Nietzsche haar in antropologisch en religieus begrip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Zo kunnen oude zielshypothesen blijven bestaan</a:t>
            </a:r>
          </a:p>
          <a:p>
            <a:pPr marL="0" indent="0">
              <a:buNone/>
            </a:pPr>
            <a:endParaRPr lang="nl-NL" sz="11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Atheïst N. + deïstische Kant: ziel onmisbaar voor mens. </a:t>
            </a: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14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8A19D-F7C3-43D5-AEB8-E89D91E9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Sigmund Freud (1856-1939)</a:t>
            </a:r>
            <a:br>
              <a:rPr lang="nl-NL" sz="44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Ziel wordt psyche</a:t>
            </a: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EA03F8-9577-4F6B-878E-A2797D55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Joods, vlucht in 1938 van Wenen naar Londen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wordt psyche, verantwoordelijk voor het niet-tastbare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Geestelijke processen verlopen voor 80% onbewust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Libido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wordt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bepalende kracht in psyche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nl-NL" sz="12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Ziel verliest eenheid, wordt heterogene, emotionele en cognitieve psyche met meer persoonlijke en existentiële betekenis 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4572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D403B-CB75-4C59-93A8-5C96A775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Ziel in literatuur (1850-WOII)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 uit cultureel erfgoed verdwenen</a:t>
            </a:r>
            <a:br>
              <a:rPr lang="nl-NL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8CB6DD-7B1A-4D9C-B8CC-595A07FB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80512" cy="4525963"/>
          </a:xfrm>
        </p:spPr>
        <p:txBody>
          <a:bodyPr>
            <a:normAutofit/>
          </a:bodyPr>
          <a:lstStyle/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I.t.t. filosofie wordt ziel in literatuur belangrijker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grotendeels uit cultureel erfgoed verdwenen, nauwelijks nog onderdeel van opvoeding en socialisering. </a:t>
            </a:r>
          </a:p>
          <a:p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innerlijk leven te begrijpen en ordenen is men op zichzelf aangewezen. Kierkegaard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weinig mensen zijn geïnteresseerd in een ‘binnenlandse reis’. </a:t>
            </a: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4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D403B-CB75-4C59-93A8-5C96A775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nl-NL" sz="31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Franz </a:t>
            </a:r>
            <a:r>
              <a:rPr lang="nl-NL" sz="3100" dirty="0" err="1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Kafka</a:t>
            </a:r>
            <a:r>
              <a:rPr lang="nl-NL" sz="31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(1883-1924)</a:t>
            </a:r>
            <a:r>
              <a:rPr lang="nl-NL" sz="3100" dirty="0">
                <a:solidFill>
                  <a:srgbClr val="FFC000"/>
                </a:solidFill>
                <a:latin typeface="Garamond" panose="02020404030301010803" pitchFamily="18" charset="0"/>
              </a:rPr>
              <a:t>, James Joyce  (1882-1941)</a:t>
            </a:r>
            <a:br>
              <a:rPr lang="nl-NL" sz="31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Het proces, de dode ziel</a:t>
            </a:r>
            <a:r>
              <a:rPr lang="nl-NL" sz="3200" b="1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l-NL" sz="32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Ulysses, ziel geen inhoud </a:t>
            </a:r>
            <a:endParaRPr lang="nl-NL" sz="32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8CB6DD-7B1A-4D9C-B8CC-595A07FBD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Joseph K. wordt berecht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zijn routinematig </a:t>
            </a:r>
            <a:r>
              <a:rPr lang="nl-NL" sz="2600" i="1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geleefd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leven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z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 ruimte is voor het innerlijke.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In verhaal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mythe: ieder moet zelf de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poort openen om 	           de innerlijke wereld binnen te stappen.</a:t>
            </a: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Ulysses: betekenis normale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geestelijke en existentiële motieven. 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eschrijft psyche van zijn tijd: complexe en heterogene ziel zonder inhoudelijke substantie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2074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CB01-1395-43D2-B817-96BDE7F5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Eigentijdse Geschiedenis na WOII</a:t>
            </a:r>
            <a:b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zielloze mens</a:t>
            </a:r>
            <a:endParaRPr lang="nl-NL" sz="3600" dirty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F5EE9E-950C-4F07-B5CC-1DFD07F5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01000" cy="4525963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 ziel naar psyche: meest radicale verandering begrip ziel sinds overgang middeleeuwen naar Renaissance en Verlichting</a:t>
            </a:r>
          </a:p>
          <a:p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minder persoonlijk dan gedacht: vorming geweten en </a:t>
            </a:r>
          </a:p>
          <a:p>
            <a:pPr marL="0" indent="0">
              <a:buNone/>
            </a:pP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    Laatste Oordeel  onder druk.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Is individu nog verantwoordelijk voor de eigen daden? 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De zielloze mens komt door Hannah Arendt in de aandacht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Ziel blijft onmisbaar, geeft richting aan menselijk handelen zeggen Goethe, Kant en ook Nietzsche. </a:t>
            </a:r>
            <a:endParaRPr lang="nl-NL" sz="2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7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E5C38-899F-4302-AFCB-C9CA2609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Hannah Arendt (1906-1975)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Zelfreflectie geeft innerlijke vorm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115FB4-8926-4862-ADA3-191157D8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Autofit/>
          </a:bodyPr>
          <a:lstStyle/>
          <a:p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Hannah Arendt onderzoekt totalitaire regimes en haar leiders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Hoe kan men zonder gewetensproblemen criminele misdaden tegen de mensheid? Eichmann is haar voorbeeld.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Cruciaal: geen zelfreflectie: zielseigenschap dat innerlijk vorm geeft, de ziel soeverein en rede autonoom maakt. (</a:t>
            </a:r>
            <a:r>
              <a:rPr lang="nl-NL" sz="2600" dirty="0" err="1">
                <a:solidFill>
                  <a:srgbClr val="FFC000"/>
                </a:solidFill>
                <a:latin typeface="Garamond" panose="02020404030301010803" pitchFamily="18" charset="0"/>
              </a:rPr>
              <a:t>Kafka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)</a:t>
            </a:r>
          </a:p>
          <a:p>
            <a:endParaRPr lang="nl-NL" sz="24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Arendt: i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eder heeft plicht tot morele reflectie </a:t>
            </a:r>
          </a:p>
        </p:txBody>
      </p:sp>
    </p:spTree>
    <p:extLst>
      <p:ext uri="{BB962C8B-B14F-4D97-AF65-F5344CB8AC3E}">
        <p14:creationId xmlns:p14="http://schemas.microsoft.com/office/powerpoint/2010/main" val="1017266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23073-C452-4FBA-A991-F58803E9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Kwantummechanica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Bewustzijn ontdekt?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A2B06-14A4-49DB-8A90-A871E574A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Natuurkunde van elementaire deeltjes, elektronen, neutronen </a:t>
            </a:r>
            <a:r>
              <a:rPr lang="nl-NL" sz="2400" dirty="0" err="1">
                <a:solidFill>
                  <a:srgbClr val="FFC000"/>
                </a:solidFill>
                <a:latin typeface="Garamond" panose="02020404030301010803" pitchFamily="18" charset="0"/>
              </a:rPr>
              <a:t>ea</a:t>
            </a:r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.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Belangrijk: licht is golf maar kan ook deeltjes zijn</a:t>
            </a:r>
          </a:p>
          <a:p>
            <a:endParaRPr lang="nl-NL" sz="9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In hersenen: op kwantumactiviteit berustende elektromagnetische velden, via ionenkanalen verbonden met neuronen. </a:t>
            </a: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Schakel subjectieve-lichaam? </a:t>
            </a:r>
          </a:p>
          <a:p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Psychische activiteit is evolutionair proces met biologische dimensie</a:t>
            </a:r>
          </a:p>
          <a:p>
            <a:pPr marL="0" indent="0">
              <a:buNone/>
            </a:pPr>
            <a:endParaRPr lang="nl-NL" sz="24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  <a:t>Bewustzijn? </a:t>
            </a: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72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9EB2F-B185-4E62-A711-DB5959B5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Slotopmerking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A7399-7DFC-40B6-AF33-91FA289E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C000"/>
              </a:solidFill>
            </a:endParaRPr>
          </a:p>
          <a:p>
            <a:endParaRPr lang="nl-NL" dirty="0">
              <a:solidFill>
                <a:srgbClr val="FFC000"/>
              </a:solidFill>
            </a:endParaRPr>
          </a:p>
          <a:p>
            <a:r>
              <a:rPr lang="nl-NL" dirty="0">
                <a:solidFill>
                  <a:srgbClr val="FFC000"/>
                </a:solidFill>
              </a:rPr>
              <a:t>De soevereine ziel en de autonome rede</a:t>
            </a:r>
          </a:p>
          <a:p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4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D7201-82D7-45E8-B12D-361D0041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Axiale Periode </a:t>
            </a:r>
            <a:r>
              <a:rPr lang="nl-NL" sz="4000" dirty="0">
                <a:solidFill>
                  <a:srgbClr val="FFC000"/>
                </a:solidFill>
                <a:latin typeface="Garamond" panose="02020404030301010803" pitchFamily="18" charset="0"/>
              </a:rPr>
              <a:t>(</a:t>
            </a: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800 BC - ± 500 AD)</a:t>
            </a:r>
            <a:b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Bewustwording &amp; spirituele ontwikkeling</a:t>
            </a:r>
            <a:b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3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B30C6B-6D1B-4782-AB17-DE79583A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        </a:t>
            </a:r>
            <a:endParaRPr lang="nl-NL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</a:rPr>
              <a:t>Homerus (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± 800 - ± 750 BC), toneelschrijver 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‘Atman’ (</a:t>
            </a:r>
            <a:r>
              <a:rPr lang="nl-NL" sz="2800" dirty="0" err="1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Sanskr</a:t>
            </a: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) wordt ‘Psychè’(Gr) 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Mythische psychè (Achilles) wordt rationeel (Odysseus)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‘Psychè’ na dood naar Hades, leeft door als schaduw van de autos in negaties: zonder kracht, jeugd, bewustzijn </a:t>
            </a:r>
            <a:r>
              <a:rPr lang="nl-NL" sz="2800" dirty="0" err="1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etc</a:t>
            </a:r>
            <a:endParaRPr lang="nl-NL" sz="28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nl-NL" sz="28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79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BE72A-D853-4F30-921D-388A8854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l-NL" sz="67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6700" b="1" dirty="0">
                <a:solidFill>
                  <a:srgbClr val="FFC000"/>
                </a:solidFill>
                <a:latin typeface="Garamond" panose="02020404030301010803" pitchFamily="18" charset="0"/>
              </a:rPr>
              <a:t>EINDE</a:t>
            </a:r>
            <a:br>
              <a:rPr lang="nl-NL" sz="3600" b="1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endParaRPr lang="nl-NL" sz="4000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21C5B5-3FE4-4B5A-8240-C938CBD23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9" t="6325" r="36337" b="1243"/>
          <a:stretch/>
        </p:blipFill>
        <p:spPr>
          <a:xfrm rot="16140000">
            <a:off x="3264553" y="-1238067"/>
            <a:ext cx="2701744" cy="90150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23D7F34-F27C-4C33-892B-52868B5DE59C}"/>
              </a:ext>
            </a:extLst>
          </p:cNvPr>
          <p:cNvSpPr txBox="1"/>
          <p:nvPr/>
        </p:nvSpPr>
        <p:spPr>
          <a:xfrm>
            <a:off x="179512" y="4653136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      </a:t>
            </a:r>
          </a:p>
          <a:p>
            <a:r>
              <a:rPr lang="nl-NL" b="1" dirty="0">
                <a:solidFill>
                  <a:srgbClr val="FFC000"/>
                </a:solidFill>
                <a:latin typeface="Garamond" panose="02020404030301010803" pitchFamily="18" charset="0"/>
              </a:rPr>
              <a:t>       </a:t>
            </a:r>
            <a:r>
              <a:rPr lang="nl-NL" sz="3200" b="1" dirty="0">
                <a:solidFill>
                  <a:srgbClr val="FFC000"/>
                </a:solidFill>
                <a:latin typeface="Garamond" panose="02020404030301010803" pitchFamily="18" charset="0"/>
              </a:rPr>
              <a:t>Een beter mens worden (dat valt nog niet mee)</a:t>
            </a:r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                                                                                                      </a:t>
            </a:r>
          </a:p>
          <a:p>
            <a:endParaRPr lang="nl-NL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						      Dagblad Trouw:</a:t>
            </a:r>
          </a:p>
          <a:p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					        Anton Dingeman door Pieter Geenen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79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442B9-D5C1-460D-AEF8-DCC0248E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Presocratische filosofen (± 600 – 400 BC)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</a:rPr>
              <a:t>Ziel </a:t>
            </a:r>
            <a:r>
              <a:rPr lang="nl-NL" sz="32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krijgt bewustzijn en wordt goddelijk</a:t>
            </a:r>
            <a:endParaRPr lang="nl-NL" sz="32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1AB0FE-F0DD-4C88-9F82-2A90BEB7F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l-NL" sz="2800" dirty="0">
              <a:solidFill>
                <a:srgbClr val="FFC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Ontstaan en principes natuurprocessen (Pythagoras)</a:t>
            </a:r>
          </a:p>
          <a:p>
            <a:pPr marL="0" indent="0">
              <a:buNone/>
            </a:pPr>
            <a:endParaRPr lang="nl-NL" sz="1000" dirty="0">
              <a:solidFill>
                <a:srgbClr val="FFC00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Psychè gelokaliseerd in de hersenen: </a:t>
            </a:r>
          </a:p>
          <a:p>
            <a:pPr lvl="1"/>
            <a:r>
              <a:rPr lang="nl-NL" sz="2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krijgt bewustzijn en wordt </a:t>
            </a:r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goddelijk en onsterfelijk </a:t>
            </a:r>
          </a:p>
          <a:p>
            <a:pPr lvl="1"/>
            <a:r>
              <a:rPr lang="nl-NL" sz="24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leeft na de dood in een hogere vorm voort</a:t>
            </a:r>
          </a:p>
          <a:p>
            <a:pPr marL="457200" lvl="1" indent="0">
              <a:buNone/>
            </a:pPr>
            <a:endParaRPr lang="nl-NL" sz="10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39C97-4C76-4EC9-98BB-BE20AAC1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C000"/>
                </a:solidFill>
                <a:latin typeface="Garamond" panose="02020404030301010803" pitchFamily="18" charset="0"/>
              </a:rPr>
              <a:t> Socrates, Plato, Aristoteles (470-320)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Autos’ als wezenskern, essentie mens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5B410-17EE-412C-BED6-8F978D5C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320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l-NL" sz="2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 wat leeft heeft levensbeginsel</a:t>
            </a: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Psychè: drager bewustzijn</a:t>
            </a: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Zelfkennis + reflectie maakt van p</a:t>
            </a:r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sychè ‘de autos’</a:t>
            </a:r>
          </a:p>
          <a:p>
            <a:pPr marL="0" indent="0">
              <a:buNone/>
            </a:pPr>
            <a:endParaRPr lang="nl-NL" sz="4800" dirty="0">
              <a:solidFill>
                <a:srgbClr val="FFC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</a:rPr>
              <a:t>Socrates: Ken u Zelve: zorg voor eigen psychè en medemens</a:t>
            </a:r>
          </a:p>
          <a:p>
            <a:pPr marL="457200" lvl="1" indent="0">
              <a:buNone/>
            </a:pPr>
            <a:endParaRPr lang="nl-NL" sz="4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</a:rPr>
              <a:t>Plato: psychè en lichaam zijn duaal gescheiden</a:t>
            </a:r>
          </a:p>
          <a:p>
            <a:pPr marL="0" indent="0">
              <a:buNone/>
            </a:pPr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</a:rPr>
              <a:t>    Ratio + Wil controleren Passies</a:t>
            </a:r>
            <a:endParaRPr lang="nl-NL" sz="48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</a:rPr>
              <a:t>Aristoteles: natuur is eenheid, geen duale scheiding </a:t>
            </a:r>
          </a:p>
          <a:p>
            <a:pPr lvl="1"/>
            <a:r>
              <a:rPr lang="nl-NL" sz="10400" dirty="0">
                <a:solidFill>
                  <a:srgbClr val="FFC000"/>
                </a:solidFill>
                <a:latin typeface="Garamond" panose="02020404030301010803" pitchFamily="18" charset="0"/>
              </a:rPr>
              <a:t>ziel moet gevormd, niet psychè maar rede is onsterfelijk</a:t>
            </a:r>
            <a:endParaRPr lang="nl-NL" sz="10400" dirty="0">
              <a:latin typeface="Garamond" panose="02020404030301010803" pitchFamily="18" charset="0"/>
            </a:endParaRPr>
          </a:p>
          <a:p>
            <a:pPr marL="1371600" lvl="3" indent="0">
              <a:buNone/>
            </a:pPr>
            <a:r>
              <a:rPr lang="nl-NL" sz="10400" dirty="0">
                <a:latin typeface="Garamond" panose="02020404030301010803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428999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16F6-0AE3-4A0E-A1D8-AFF36043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71400"/>
            <a:ext cx="7920880" cy="122413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 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Raphael, De school van Athene</a:t>
            </a:r>
          </a:p>
        </p:txBody>
      </p:sp>
      <p:pic>
        <p:nvPicPr>
          <p:cNvPr id="4" name="Tijdelijke aanduiding voor inhoud 3" descr="School van Athene, Rafaël, Rome, The School of Athens, Raphael, Rome">
            <a:extLst>
              <a:ext uri="{FF2B5EF4-FFF2-40B4-BE49-F238E27FC236}">
                <a16:creationId xmlns:a16="http://schemas.microsoft.com/office/drawing/2014/main" id="{76ECA55B-F172-4711-993E-3421B0B91A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82453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E8BAEE3-6307-46A8-92F1-65D12848C38D}"/>
              </a:ext>
            </a:extLst>
          </p:cNvPr>
          <p:cNvSpPr txBox="1"/>
          <p:nvPr/>
        </p:nvSpPr>
        <p:spPr>
          <a:xfrm>
            <a:off x="107504" y="3686036"/>
            <a:ext cx="88569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 sz="2800" dirty="0">
              <a:solidFill>
                <a:srgbClr val="FFC000"/>
              </a:solidFill>
            </a:endParaRPr>
          </a:p>
          <a:p>
            <a:pPr algn="ctr"/>
            <a:r>
              <a:rPr lang="nl-NL" sz="2800" dirty="0">
                <a:solidFill>
                  <a:srgbClr val="FFC000"/>
                </a:solidFill>
              </a:rPr>
              <a:t>Plato wijst omhoog, Aristoteles naar beneden </a:t>
            </a:r>
          </a:p>
          <a:p>
            <a:pPr algn="ctr"/>
            <a:endParaRPr lang="nl-NL" sz="1200" dirty="0">
              <a:solidFill>
                <a:srgbClr val="FFC000"/>
              </a:solidFill>
            </a:endParaRPr>
          </a:p>
          <a:p>
            <a:pPr algn="ctr"/>
            <a:r>
              <a:rPr lang="nl-NL" sz="2800" dirty="0">
                <a:solidFill>
                  <a:srgbClr val="FFC000"/>
                </a:solidFill>
              </a:rPr>
              <a:t>Symbolische uitdrukking verschil tussen beide filosofen:   </a:t>
            </a:r>
          </a:p>
          <a:p>
            <a:pPr marL="914400" lvl="1" indent="-457200">
              <a:buFontTx/>
              <a:buChar char="-"/>
            </a:pPr>
            <a:r>
              <a:rPr lang="nl-NL" sz="2800" dirty="0">
                <a:solidFill>
                  <a:srgbClr val="FFC000"/>
                </a:solidFill>
              </a:rPr>
              <a:t>Plato: ware werkelijkheid buiten zichtbare wereld.</a:t>
            </a:r>
          </a:p>
          <a:p>
            <a:pPr marL="914400" lvl="1" indent="-457200">
              <a:buFontTx/>
              <a:buChar char="-"/>
            </a:pPr>
            <a:r>
              <a:rPr lang="nl-NL" sz="2800" dirty="0">
                <a:solidFill>
                  <a:srgbClr val="FFC000"/>
                </a:solidFill>
              </a:rPr>
              <a:t>Aristoteles: werkelijkheid is materieel (substanties), </a:t>
            </a:r>
          </a:p>
          <a:p>
            <a:r>
              <a:rPr lang="nl-NL" sz="2800" dirty="0">
                <a:solidFill>
                  <a:srgbClr val="FFC000"/>
                </a:solidFill>
              </a:rPr>
              <a:t>		     IN de ons omringende wereld</a:t>
            </a:r>
            <a:r>
              <a:rPr lang="nl-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79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56C5A-8D5C-4882-B12B-35C6708F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De Kerkvaders en Augustinus (354-430)</a:t>
            </a:r>
            <a:b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</a:b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</a:rPr>
              <a:t>Onsterfelijkheid ziel en zelfverantwoordelijkheid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B7B48D-9B8F-4F35-98E1-4DD0E9734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endParaRPr lang="nl-NL" sz="28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Formuleren christendom</a:t>
            </a: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Dominante </a:t>
            </a:r>
            <a:r>
              <a:rPr lang="nl-NL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(♂)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animus: rede, (♀) Anima: wil en passies</a:t>
            </a:r>
          </a:p>
          <a:p>
            <a:pPr marL="0" indent="0">
              <a:buNone/>
            </a:pPr>
            <a:endParaRPr lang="nl-NL" sz="1200" dirty="0">
              <a:solidFill>
                <a:srgbClr val="FFC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Ziel is goddelijk en onsterfelijk</a:t>
            </a: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Zelfverantwoordelijk</a:t>
            </a: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heid met verantwoording  na dood</a:t>
            </a:r>
          </a:p>
          <a:p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cheiding 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ziel en lichaam</a:t>
            </a:r>
            <a:r>
              <a:rPr lang="nl-NL" sz="2800" dirty="0">
                <a:solidFill>
                  <a:srgbClr val="FFC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doctrine wederopstanding</a:t>
            </a:r>
          </a:p>
          <a:p>
            <a:r>
              <a:rPr lang="nl-NL" sz="28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Individualisme, Zelfverantwoordelijkheid en Vrije Wil 	</a:t>
            </a:r>
            <a:endParaRPr lang="nl-NL" sz="2600" dirty="0">
              <a:solidFill>
                <a:srgbClr val="FFC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737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01BF2-5576-4370-A0F0-5A4612B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Middeleeuwen (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±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450 –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± </a:t>
            </a:r>
            <a: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1550)</a:t>
            </a:r>
            <a:br>
              <a:rPr lang="nl-NL" sz="4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duivel aan het </a:t>
            </a:r>
            <a:r>
              <a:rPr lang="nl-NL" sz="36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sterf</a:t>
            </a:r>
            <a:r>
              <a:rPr lang="nl-NL" sz="3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 </a:t>
            </a:r>
            <a:br>
              <a:rPr lang="nl-NL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EEE411-7251-41C8-9887-2723FFC6A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Val Romeinse Rijk 476&gt;Volksverhuizingen &gt; economisch verval</a:t>
            </a: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10</a:t>
            </a:r>
            <a:r>
              <a:rPr lang="nl-NL" sz="26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-15</a:t>
            </a:r>
            <a:r>
              <a:rPr lang="nl-NL" sz="26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eeuw Scholastiek: educatie, metafysische filosofie</a:t>
            </a:r>
          </a:p>
          <a:p>
            <a:pPr marL="914400" lvl="2" indent="0">
              <a:buNone/>
            </a:pPr>
            <a:r>
              <a:rPr lang="nl-NL" sz="1800" dirty="0">
                <a:solidFill>
                  <a:srgbClr val="FFC000"/>
                </a:solidFill>
                <a:latin typeface="Garamond" panose="02020404030301010803" pitchFamily="18" charset="0"/>
              </a:rPr>
              <a:t>						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en eschatologie</a:t>
            </a:r>
          </a:p>
          <a:p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nl-NL" sz="2600" baseline="300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eeuw, Roger Bacon: alleen empirie is wetenschappelijk </a:t>
            </a:r>
          </a:p>
          <a:p>
            <a:pPr marR="718820" indent="0" algn="l">
              <a:buNone/>
            </a:pP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nl-NL" sz="2600" dirty="0">
                <a:solidFill>
                  <a:srgbClr val="FFC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Thomas van Aquino; ziel heeft substantie,                     						   vormgever mens</a:t>
            </a:r>
            <a:endParaRPr lang="nl-NL" sz="2600" dirty="0">
              <a:solidFill>
                <a:srgbClr val="FFC000"/>
              </a:solidFill>
              <a:latin typeface="Garamond" panose="02020404030301010803" pitchFamily="18" charset="0"/>
            </a:endParaRPr>
          </a:p>
          <a:p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Renaissance en Humanisme vanaf 14</a:t>
            </a:r>
            <a:r>
              <a:rPr lang="nl-NL" sz="2600" baseline="30000" dirty="0">
                <a:solidFill>
                  <a:srgbClr val="FFC000"/>
                </a:solidFill>
                <a:latin typeface="Garamond" panose="02020404030301010803" pitchFamily="18" charset="0"/>
              </a:rPr>
              <a:t>e</a:t>
            </a:r>
            <a:r>
              <a:rPr lang="nl-NL" sz="2600" dirty="0">
                <a:solidFill>
                  <a:srgbClr val="FFC000"/>
                </a:solidFill>
                <a:latin typeface="Garamond" panose="02020404030301010803" pitchFamily="18" charset="0"/>
              </a:rPr>
              <a:t> eeuw</a:t>
            </a:r>
          </a:p>
        </p:txBody>
      </p:sp>
    </p:spTree>
    <p:extLst>
      <p:ext uri="{BB962C8B-B14F-4D97-AF65-F5344CB8AC3E}">
        <p14:creationId xmlns:p14="http://schemas.microsoft.com/office/powerpoint/2010/main" val="20715437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78750</TotalTime>
  <Words>2560</Words>
  <Application>Microsoft Office PowerPoint</Application>
  <PresentationFormat>Diavoorstelling (4:3)</PresentationFormat>
  <Paragraphs>344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Garamond</vt:lpstr>
      <vt:lpstr>Kantoorthema</vt:lpstr>
      <vt:lpstr>  Vrijmetselarij &amp; Zin van het Bestaan  </vt:lpstr>
      <vt:lpstr>Wanneer is de ziel bij de mens ingedaald?</vt:lpstr>
      <vt:lpstr>De eerste stap: ontdekking van het levensbeginsel</vt:lpstr>
      <vt:lpstr> Axiale Periode (± 800 BC - ± 500 AD) Bewustwording &amp; spirituele ontwikkeling </vt:lpstr>
      <vt:lpstr>Presocratische filosofen (± 600 – 400 BC) Ziel krijgt bewustzijn en wordt goddelijk</vt:lpstr>
      <vt:lpstr> Socrates, Plato, Aristoteles (470-320) Autos’ als wezenskern, essentie mens</vt:lpstr>
      <vt:lpstr> Raphael, De school van Athene</vt:lpstr>
      <vt:lpstr>De Kerkvaders en Augustinus (354-430) Onsterfelijkheid ziel en zelfverantwoordelijkheid</vt:lpstr>
      <vt:lpstr> Middeleeuwen (± 450 – ± 1550) De duivel aan het sterfbed  </vt:lpstr>
      <vt:lpstr>Dante Alighieri (1265-1321)  De Goddelijke Komedie</vt:lpstr>
      <vt:lpstr>Renaissance (14e -16e eeuw) Bovennatuurlijke wordt aards</vt:lpstr>
      <vt:lpstr>Michel Eyquem de Montagne (1533-1592) Renaissance-mens &amp; sceptisch-humanist</vt:lpstr>
      <vt:lpstr> Vroegmoderne Tijd (1500-1789) Reformatie (1500-1550), grootste revolutie kerkgeschiedenis  </vt:lpstr>
      <vt:lpstr>Shakespeare (1564-1616): passies</vt:lpstr>
      <vt:lpstr> Descartes (1596-1650) Dualisme en denkende ziel </vt:lpstr>
      <vt:lpstr> Spinoza (1632-1677)  Ziel is materiele goddelijke substantie </vt:lpstr>
      <vt:lpstr>Thomas Hobbes (1588-1679)  Het denkende individu</vt:lpstr>
      <vt:lpstr>John Locke (1631-1704) Tolerantie en respect voor elkaar</vt:lpstr>
      <vt:lpstr>Verlichting (1715-1789) Intellectuele cultureel-filosofische stroming</vt:lpstr>
      <vt:lpstr>Hume (1711-1776) Verzinnen we onszelf en alles om ons heen? </vt:lpstr>
      <vt:lpstr>David Hume (1711-1776) Beeld van Onszelf en de Ander is subjectief</vt:lpstr>
      <vt:lpstr>Waarheid bestaat niet zegt David Hume </vt:lpstr>
      <vt:lpstr>Immanuel Kant (1724-1804) De ziel gaat weer denken</vt:lpstr>
      <vt:lpstr>Moderne of Nieuwste Tijd (± 1790 tot 1850) Romantiek, reactie op rationaliteit Verlichting</vt:lpstr>
      <vt:lpstr> Jean-Jacques Rousseau (1712-1778) Gevoelsfilosoof uit Verlichtingstijd </vt:lpstr>
      <vt:lpstr>Johann Wolfgang von Goethe (1749-1832) Romantisch pionier bij uitstek</vt:lpstr>
      <vt:lpstr>De Faust Er huizen, ach! Twee zielen in mijn lijf </vt:lpstr>
      <vt:lpstr>George Hegel (1770-1831) Ziel niet-persoonlijk?</vt:lpstr>
      <vt:lpstr>Søren Kierkegaard (1813-1855) Zelfreflectie en subjectieve waarheid</vt:lpstr>
      <vt:lpstr> Moderne’ of ‘Nieuwste Tijd’  (1850-WOII) Ziel wordt psyche </vt:lpstr>
      <vt:lpstr>Charles Robert Darwin (1809-1882) Alle leven uit één oerbron</vt:lpstr>
      <vt:lpstr>Friedrich Nietzsche (1844-1900) Ziel wordt gesplitst</vt:lpstr>
      <vt:lpstr>Sigmund Freud (1856-1939) Ziel wordt psyche</vt:lpstr>
      <vt:lpstr> Ziel in literatuur (1850-WOII) Ziel uit cultureel erfgoed verdwenen </vt:lpstr>
      <vt:lpstr>Franz Kafka (1883-1924), James Joyce  (1882-1941) Het proces, de dode ziel/ Ulysses, ziel geen inhoud </vt:lpstr>
      <vt:lpstr>Eigentijdse Geschiedenis na WOII De zielloze mens</vt:lpstr>
      <vt:lpstr>Hannah Arendt (1906-1975) Zelfreflectie geeft innerlijke vorm</vt:lpstr>
      <vt:lpstr>Kwantummechanica Bewustzijn ontdekt? </vt:lpstr>
      <vt:lpstr>Slotopmerking</vt:lpstr>
      <vt:lpstr> EINDE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Tekens en Gebaren</dc:title>
  <dc:creator>zeven</dc:creator>
  <cp:lastModifiedBy>Hendrikus Kruijssen</cp:lastModifiedBy>
  <cp:revision>456</cp:revision>
  <dcterms:created xsi:type="dcterms:W3CDTF">2014-02-17T19:31:27Z</dcterms:created>
  <dcterms:modified xsi:type="dcterms:W3CDTF">2021-09-15T11:51:24Z</dcterms:modified>
</cp:coreProperties>
</file>